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2"/>
  </p:sldMasterIdLst>
  <p:notesMasterIdLst>
    <p:notesMasterId r:id="rId71"/>
  </p:notesMasterIdLst>
  <p:sldIdLst>
    <p:sldId id="256" r:id="rId3"/>
    <p:sldId id="377" r:id="rId4"/>
    <p:sldId id="379" r:id="rId5"/>
    <p:sldId id="380" r:id="rId6"/>
    <p:sldId id="381" r:id="rId7"/>
    <p:sldId id="383" r:id="rId8"/>
    <p:sldId id="384" r:id="rId9"/>
    <p:sldId id="385" r:id="rId10"/>
    <p:sldId id="386" r:id="rId11"/>
    <p:sldId id="387" r:id="rId12"/>
    <p:sldId id="389" r:id="rId13"/>
    <p:sldId id="390" r:id="rId14"/>
    <p:sldId id="392" r:id="rId15"/>
    <p:sldId id="393" r:id="rId16"/>
    <p:sldId id="394" r:id="rId17"/>
    <p:sldId id="395" r:id="rId18"/>
    <p:sldId id="396" r:id="rId19"/>
    <p:sldId id="397" r:id="rId20"/>
    <p:sldId id="445" r:id="rId21"/>
    <p:sldId id="446" r:id="rId22"/>
    <p:sldId id="388" r:id="rId23"/>
    <p:sldId id="403" r:id="rId24"/>
    <p:sldId id="404" r:id="rId25"/>
    <p:sldId id="405" r:id="rId26"/>
    <p:sldId id="406" r:id="rId27"/>
    <p:sldId id="407" r:id="rId28"/>
    <p:sldId id="424" r:id="rId29"/>
    <p:sldId id="425" r:id="rId30"/>
    <p:sldId id="426" r:id="rId31"/>
    <p:sldId id="408" r:id="rId32"/>
    <p:sldId id="409" r:id="rId33"/>
    <p:sldId id="410" r:id="rId34"/>
    <p:sldId id="411" r:id="rId35"/>
    <p:sldId id="412" r:id="rId36"/>
    <p:sldId id="414" r:id="rId37"/>
    <p:sldId id="415" r:id="rId38"/>
    <p:sldId id="416" r:id="rId39"/>
    <p:sldId id="417" r:id="rId40"/>
    <p:sldId id="418" r:id="rId41"/>
    <p:sldId id="419" r:id="rId42"/>
    <p:sldId id="420" r:id="rId43"/>
    <p:sldId id="421" r:id="rId44"/>
    <p:sldId id="422" r:id="rId45"/>
    <p:sldId id="423" r:id="rId46"/>
    <p:sldId id="428" r:id="rId47"/>
    <p:sldId id="458" r:id="rId48"/>
    <p:sldId id="429" r:id="rId49"/>
    <p:sldId id="430" r:id="rId50"/>
    <p:sldId id="447" r:id="rId51"/>
    <p:sldId id="448" r:id="rId52"/>
    <p:sldId id="449" r:id="rId53"/>
    <p:sldId id="434" r:id="rId54"/>
    <p:sldId id="435" r:id="rId55"/>
    <p:sldId id="436" r:id="rId56"/>
    <p:sldId id="437" r:id="rId57"/>
    <p:sldId id="438" r:id="rId58"/>
    <p:sldId id="439" r:id="rId59"/>
    <p:sldId id="440" r:id="rId60"/>
    <p:sldId id="441" r:id="rId61"/>
    <p:sldId id="442" r:id="rId62"/>
    <p:sldId id="450" r:id="rId63"/>
    <p:sldId id="451" r:id="rId64"/>
    <p:sldId id="452" r:id="rId65"/>
    <p:sldId id="453" r:id="rId66"/>
    <p:sldId id="454" r:id="rId67"/>
    <p:sldId id="455" r:id="rId68"/>
    <p:sldId id="456" r:id="rId69"/>
    <p:sldId id="457"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55" autoAdjust="0"/>
    <p:restoredTop sz="86609" autoAdjust="0"/>
  </p:normalViewPr>
  <p:slideViewPr>
    <p:cSldViewPr snapToGrid="0">
      <p:cViewPr varScale="1">
        <p:scale>
          <a:sx n="76" d="100"/>
          <a:sy n="76" d="100"/>
        </p:scale>
        <p:origin x="24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DDAF5-9138-44AB-9EA0-B067420CC43B}" type="datetimeFigureOut">
              <a:rPr lang="en-US" smtClean="0"/>
              <a:t>11-Apr-19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A9981-4CD7-47E3-B0BD-7F675C2A45F1}" type="slidenum">
              <a:rPr lang="en-US" smtClean="0"/>
              <a:t>‹#›</a:t>
            </a:fld>
            <a:endParaRPr lang="en-US"/>
          </a:p>
        </p:txBody>
      </p:sp>
    </p:spTree>
    <p:extLst>
      <p:ext uri="{BB962C8B-B14F-4D97-AF65-F5344CB8AC3E}">
        <p14:creationId xmlns:p14="http://schemas.microsoft.com/office/powerpoint/2010/main" val="168159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sz="1200" b="0" i="1" kern="1200" dirty="0" smtClean="0">
                <a:solidFill>
                  <a:schemeClr val="tx1"/>
                </a:solidFill>
                <a:effectLst/>
                <a:latin typeface="+mn-lt"/>
                <a:ea typeface="+mn-ea"/>
                <a:cs typeface="+mn-cs"/>
              </a:rPr>
              <a:t>Local regression illustrated on some simulated data, where the blue curve represents </a:t>
            </a:r>
            <a:r>
              <a:rPr lang="en-US" sz="1200" b="0" i="0" u="none" strike="noStrike" kern="1200" dirty="0" smtClean="0">
                <a:solidFill>
                  <a:schemeClr val="tx1"/>
                </a:solidFill>
                <a:effectLst/>
                <a:latin typeface="+mn-lt"/>
                <a:ea typeface="+mn-ea"/>
                <a:cs typeface="+mn-cs"/>
              </a:rPr>
              <a:t>f(x)f(x)</a:t>
            </a:r>
            <a:r>
              <a:rPr lang="en-US" sz="1200" b="0" i="1" kern="1200" dirty="0" smtClean="0">
                <a:solidFill>
                  <a:schemeClr val="tx1"/>
                </a:solidFill>
                <a:effectLst/>
                <a:latin typeface="+mn-lt"/>
                <a:ea typeface="+mn-ea"/>
                <a:cs typeface="+mn-cs"/>
              </a:rPr>
              <a:t> from which the data were generated, and the light orange curve corresponds to the local regression estimate. The orange colored points are local to the target point </a:t>
            </a:r>
            <a:r>
              <a:rPr lang="en-US" sz="1200" b="0" i="0" u="none" strike="noStrike" kern="1200" dirty="0" smtClean="0">
                <a:solidFill>
                  <a:schemeClr val="tx1"/>
                </a:solidFill>
                <a:effectLst/>
                <a:latin typeface="+mn-lt"/>
                <a:ea typeface="+mn-ea"/>
                <a:cs typeface="+mn-cs"/>
              </a:rPr>
              <a:t>x0x0</a:t>
            </a:r>
            <a:r>
              <a:rPr lang="en-US" sz="1200" b="0" i="1" kern="1200" dirty="0" smtClean="0">
                <a:solidFill>
                  <a:schemeClr val="tx1"/>
                </a:solidFill>
                <a:effectLst/>
                <a:latin typeface="+mn-lt"/>
                <a:ea typeface="+mn-ea"/>
                <a:cs typeface="+mn-cs"/>
              </a:rPr>
              <a:t>, represented by the orange vertical line. The yellow bell-shape superimposed on the plot indicates weights assigned to each point, decreasing to zero with distance from the target point. The fit </a:t>
            </a:r>
            <a:r>
              <a:rPr lang="en-US" sz="1200" b="0" i="0" u="none" strike="noStrike" kern="1200" dirty="0" smtClean="0">
                <a:solidFill>
                  <a:schemeClr val="tx1"/>
                </a:solidFill>
                <a:effectLst/>
                <a:latin typeface="+mn-lt"/>
                <a:ea typeface="+mn-ea"/>
                <a:cs typeface="+mn-cs"/>
              </a:rPr>
              <a:t>f(x0)f(x0)</a:t>
            </a:r>
            <a:r>
              <a:rPr lang="en-US" sz="1200" b="0" i="1" kern="1200" dirty="0" smtClean="0">
                <a:solidFill>
                  <a:schemeClr val="tx1"/>
                </a:solidFill>
                <a:effectLst/>
                <a:latin typeface="+mn-lt"/>
                <a:ea typeface="+mn-ea"/>
                <a:cs typeface="+mn-cs"/>
              </a:rPr>
              <a:t> at </a:t>
            </a:r>
            <a:r>
              <a:rPr lang="en-US" sz="1200" b="0" i="0" u="none" strike="noStrike" kern="1200" dirty="0" smtClean="0">
                <a:solidFill>
                  <a:schemeClr val="tx1"/>
                </a:solidFill>
                <a:effectLst/>
                <a:latin typeface="+mn-lt"/>
                <a:ea typeface="+mn-ea"/>
                <a:cs typeface="+mn-cs"/>
              </a:rPr>
              <a:t>x0x0</a:t>
            </a:r>
            <a:r>
              <a:rPr lang="en-US" sz="1200" b="0" i="1" kern="1200" dirty="0" smtClean="0">
                <a:solidFill>
                  <a:schemeClr val="tx1"/>
                </a:solidFill>
                <a:effectLst/>
                <a:latin typeface="+mn-lt"/>
                <a:ea typeface="+mn-ea"/>
                <a:cs typeface="+mn-cs"/>
              </a:rPr>
              <a:t> is obtained by fitting a weighted linear regression (orange line segment), and using the fitted value at </a:t>
            </a:r>
            <a:r>
              <a:rPr lang="en-US" sz="1200" b="0" i="0" u="none" strike="noStrike" kern="1200" dirty="0" smtClean="0">
                <a:solidFill>
                  <a:schemeClr val="tx1"/>
                </a:solidFill>
                <a:effectLst/>
                <a:latin typeface="+mn-lt"/>
                <a:ea typeface="+mn-ea"/>
                <a:cs typeface="+mn-cs"/>
              </a:rPr>
              <a:t>x0x0</a:t>
            </a:r>
            <a:r>
              <a:rPr lang="en-US" sz="1200" b="0" i="1" kern="1200" dirty="0" smtClean="0">
                <a:solidFill>
                  <a:schemeClr val="tx1"/>
                </a:solidFill>
                <a:effectLst/>
                <a:latin typeface="+mn-lt"/>
                <a:ea typeface="+mn-ea"/>
                <a:cs typeface="+mn-cs"/>
              </a:rPr>
              <a:t> (orange solid dot) as the estimate </a:t>
            </a:r>
            <a:r>
              <a:rPr lang="en-US" sz="1200" b="0" i="0" u="none" strike="noStrike" kern="1200" dirty="0" smtClean="0">
                <a:solidFill>
                  <a:schemeClr val="tx1"/>
                </a:solidFill>
                <a:effectLst/>
                <a:latin typeface="+mn-lt"/>
                <a:ea typeface="+mn-ea"/>
                <a:cs typeface="+mn-cs"/>
              </a:rPr>
              <a:t>f(x0)f(x0)</a:t>
            </a:r>
            <a:r>
              <a:rPr lang="en-US" sz="1200" b="0" i="1" kern="1200" dirty="0" smtClean="0">
                <a:solidFill>
                  <a:schemeClr val="tx1"/>
                </a:solidFill>
                <a:effectLst/>
                <a:latin typeface="+mn-lt"/>
                <a:ea typeface="+mn-ea"/>
                <a:cs typeface="+mn-cs"/>
              </a:rPr>
              <a:t>.</a:t>
            </a:r>
            <a:endParaRPr lang="en-US" dirty="0"/>
          </a:p>
        </p:txBody>
      </p:sp>
      <p:sp>
        <p:nvSpPr>
          <p:cNvPr id="4" name="Symbol zastępczy numeru slajdu 3"/>
          <p:cNvSpPr>
            <a:spLocks noGrp="1"/>
          </p:cNvSpPr>
          <p:nvPr>
            <p:ph type="sldNum" sz="quarter" idx="10"/>
          </p:nvPr>
        </p:nvSpPr>
        <p:spPr/>
        <p:txBody>
          <a:bodyPr/>
          <a:lstStyle/>
          <a:p>
            <a:fld id="{17FA9981-4CD7-47E3-B0BD-7F675C2A45F1}" type="slidenum">
              <a:rPr lang="en-US" smtClean="0"/>
              <a:t>68</a:t>
            </a:fld>
            <a:endParaRPr lang="en-US"/>
          </a:p>
        </p:txBody>
      </p:sp>
    </p:spTree>
    <p:extLst>
      <p:ext uri="{BB962C8B-B14F-4D97-AF65-F5344CB8AC3E}">
        <p14:creationId xmlns:p14="http://schemas.microsoft.com/office/powerpoint/2010/main" val="285929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2DB8B9D-658D-4D9A-9F24-BCF0D161A20F}" type="datetime1">
              <a:rPr lang="en-US" smtClean="0"/>
              <a:t>11-Apr-19</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7C38AB-BFD3-4A78-BC01-A30AF086C689}" type="datetime1">
              <a:rPr lang="en-US" smtClean="0"/>
              <a:t>11-Apr-19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1EDA4D-5B81-4751-9473-303308DD9688}" type="datetime1">
              <a:rPr lang="en-US" smtClean="0"/>
              <a:t>11-Apr-19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1083" cy="1360488"/>
          </a:xfrm>
        </p:spPr>
        <p:txBody>
          <a:bodyPr/>
          <a:lstStyle/>
          <a:p>
            <a:r>
              <a:rPr lang="en-US" smtClean="0"/>
              <a:t>Click to edit Master title style</a:t>
            </a:r>
            <a:endParaRPr lang="lt-LT"/>
          </a:p>
        </p:txBody>
      </p:sp>
      <p:sp>
        <p:nvSpPr>
          <p:cNvPr id="3" name="Rectangle 3"/>
          <p:cNvSpPr>
            <a:spLocks noGrp="1" noChangeArrowheads="1"/>
          </p:cNvSpPr>
          <p:nvPr>
            <p:ph type="dt" idx="10"/>
          </p:nvPr>
        </p:nvSpPr>
        <p:spPr>
          <a:ln/>
        </p:spPr>
        <p:txBody>
          <a:bodyPr/>
          <a:lstStyle>
            <a:lvl1pPr>
              <a:defRPr/>
            </a:lvl1pPr>
          </a:lstStyle>
          <a:p>
            <a:pPr>
              <a:defRPr/>
            </a:pPr>
            <a:fld id="{49F96745-ABC9-44A5-87BD-29BE3B0EA5A9}" type="datetime1">
              <a:rPr lang="en-US" altLang="lt-LT" smtClean="0"/>
              <a:t>11-Apr-19</a:t>
            </a:fld>
            <a:endParaRPr lang="lt-LT" altLang="lt-LT"/>
          </a:p>
        </p:txBody>
      </p:sp>
      <p:sp>
        <p:nvSpPr>
          <p:cNvPr id="4" name="Rectangle 5"/>
          <p:cNvSpPr>
            <a:spLocks noGrp="1" noChangeArrowheads="1"/>
          </p:cNvSpPr>
          <p:nvPr>
            <p:ph type="sldNum" idx="11"/>
          </p:nvPr>
        </p:nvSpPr>
        <p:spPr>
          <a:ln/>
        </p:spPr>
        <p:txBody>
          <a:bodyPr/>
          <a:lstStyle>
            <a:lvl1pPr>
              <a:defRPr/>
            </a:lvl1pPr>
          </a:lstStyle>
          <a:p>
            <a:pPr>
              <a:defRPr/>
            </a:pPr>
            <a:fld id="{6AC1C786-1E21-4826-B7D5-177BA64E7395}" type="slidenum">
              <a:rPr lang="lt-LT" altLang="lt-LT"/>
              <a:pPr>
                <a:defRPr/>
              </a:pPr>
              <a:t>‹#›</a:t>
            </a:fld>
            <a:endParaRPr lang="lt-LT" altLang="lt-LT"/>
          </a:p>
        </p:txBody>
      </p:sp>
    </p:spTree>
    <p:extLst>
      <p:ext uri="{BB962C8B-B14F-4D97-AF65-F5344CB8AC3E}">
        <p14:creationId xmlns:p14="http://schemas.microsoft.com/office/powerpoint/2010/main" val="1093559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D09560-7FE8-48A9-B845-CDBFB0AAA917}" type="datetime1">
              <a:rPr lang="en-US" smtClean="0"/>
              <a:t>11-Apr-19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custDataLst>
              <p:custData r:id="rId1"/>
            </p:custDataLst>
          </p:nvPr>
        </p:nvSpPr>
        <p:spPr>
          <a:xfrm>
            <a:off x="480060" y="798972"/>
            <a:ext cx="811019" cy="745347"/>
          </a:xfrm>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44C137-A593-4409-A99C-EB246C43C221}" type="datetime1">
              <a:rPr lang="en-US" smtClean="0"/>
              <a:t>11-Apr-19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A15F87-20F8-43B6-AD50-E7A5496B5DE7}" type="datetime1">
              <a:rPr lang="en-US" smtClean="0"/>
              <a:t>11-Apr-19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1A1B59-A526-4833-A000-92320587F093}" type="datetime1">
              <a:rPr lang="en-US" smtClean="0"/>
              <a:t>11-Apr-19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26511F-77CC-48B0-9DE6-642A7643216E}" type="datetime1">
              <a:rPr lang="en-US" smtClean="0"/>
              <a:t>11-Apr-19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A5D91-8745-40A6-BA91-B0360011592B}" type="datetime1">
              <a:rPr lang="en-US" smtClean="0"/>
              <a:t>11-Apr-19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A5BF4A4-C64C-4AB1-AF9A-C35AD3F2C7C0}" type="datetime1">
              <a:rPr lang="en-US" smtClean="0"/>
              <a:t>11-Apr-19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D1917AFB-88AF-4050-A13B-163AFD5E5700}" type="datetime1">
              <a:rPr lang="en-US" smtClean="0"/>
              <a:t>11-Apr-19</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AD9E921-ADBE-4BAB-B78D-5DD925DD130E}" type="datetime1">
              <a:rPr lang="en-US" smtClean="0"/>
              <a:t>11-Apr-19</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ccy.dd.ncu.edu.tw/~chen/course/Neural/ch4/index.ht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GdZckTLNqsY"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B2Z-IFHcMxg" TargetMode="Externa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youtube.com/watch?v=_aWzGGNrcic&amp;t=310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hyperlink" Target="https://www.youtube.com/watch?v=UPXIdi_aTEg"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hyperlink" Target="https://xavierbourretsicotte.github.io/loess.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9461330" cy="2541431"/>
          </a:xfrm>
        </p:spPr>
        <p:txBody>
          <a:bodyPr>
            <a:normAutofit/>
          </a:bodyPr>
          <a:lstStyle/>
          <a:p>
            <a:r>
              <a:rPr lang="pl-PL" sz="5400" dirty="0" err="1" smtClean="0"/>
              <a:t>Mokymosi</a:t>
            </a:r>
            <a:r>
              <a:rPr lang="pl-PL" sz="5400" dirty="0" smtClean="0"/>
              <a:t> </a:t>
            </a:r>
            <a:r>
              <a:rPr lang="pl-PL" sz="5400" dirty="0" err="1" smtClean="0"/>
              <a:t>metodai</a:t>
            </a:r>
            <a:r>
              <a:rPr lang="pl-PL" sz="5400" dirty="0" smtClean="0"/>
              <a:t> be </a:t>
            </a:r>
            <a:r>
              <a:rPr lang="pl-PL" sz="5400" dirty="0" err="1" smtClean="0"/>
              <a:t>mokytojo</a:t>
            </a:r>
            <a:endParaRPr lang="en-US" sz="5400" dirty="0"/>
          </a:p>
        </p:txBody>
      </p:sp>
      <p:sp>
        <p:nvSpPr>
          <p:cNvPr id="3" name="Subtitle 2"/>
          <p:cNvSpPr>
            <a:spLocks noGrp="1"/>
          </p:cNvSpPr>
          <p:nvPr>
            <p:ph type="subTitle" idx="1"/>
          </p:nvPr>
        </p:nvSpPr>
        <p:spPr>
          <a:xfrm>
            <a:off x="2493106" y="3531204"/>
            <a:ext cx="9013094" cy="2122836"/>
          </a:xfrm>
        </p:spPr>
        <p:txBody>
          <a:bodyPr>
            <a:normAutofit/>
          </a:bodyPr>
          <a:lstStyle/>
          <a:p>
            <a:r>
              <a:rPr lang="lt-LT" dirty="0" smtClean="0"/>
              <a:t>Doc. Germanas Budnikas</a:t>
            </a:r>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317658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Vektorių normalizacija</a:t>
            </a:r>
            <a:endParaRPr lang="en-US" dirty="0"/>
          </a:p>
        </p:txBody>
      </p:sp>
      <p:sp>
        <p:nvSpPr>
          <p:cNvPr id="3" name="Symbol zastępczy zawartości 2"/>
          <p:cNvSpPr>
            <a:spLocks noGrp="1"/>
          </p:cNvSpPr>
          <p:nvPr>
            <p:ph idx="1"/>
          </p:nvPr>
        </p:nvSpPr>
        <p:spPr>
          <a:xfrm>
            <a:off x="1534696" y="2015732"/>
            <a:ext cx="5132322" cy="3450613"/>
          </a:xfrm>
        </p:spPr>
        <p:txBody>
          <a:bodyPr/>
          <a:lstStyle/>
          <a:p>
            <a:pPr marL="0" indent="0" algn="just">
              <a:buNone/>
            </a:pPr>
            <a:r>
              <a:rPr lang="lt-LT" dirty="0" smtClean="0"/>
              <a:t>Naudojant vektorių normalizaciją neleidžiame vienam vektoriui tapti per dideliu kad galėtų laimėti konkurenciją per dažnai. Jei nenormalizuotumėm, kiti neuronai niekad negalėtų būti laimėtojais ir jų svoriai nebūtų modifikuojami. Tokie neuronai vadinami mirusiais.</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10</a:t>
            </a:fld>
            <a:endParaRPr lang="en-US" dirty="0"/>
          </a:p>
        </p:txBody>
      </p:sp>
      <p:pic>
        <p:nvPicPr>
          <p:cNvPr id="5" name="Obraz 4"/>
          <p:cNvPicPr>
            <a:picLocks noChangeAspect="1"/>
          </p:cNvPicPr>
          <p:nvPr/>
        </p:nvPicPr>
        <p:blipFill>
          <a:blip r:embed="rId2"/>
          <a:stretch>
            <a:fillRect/>
          </a:stretch>
        </p:blipFill>
        <p:spPr>
          <a:xfrm>
            <a:off x="6863788" y="1544319"/>
            <a:ext cx="5019675" cy="4410075"/>
          </a:xfrm>
          <a:prstGeom prst="rect">
            <a:avLst/>
          </a:prstGeom>
        </p:spPr>
      </p:pic>
    </p:spTree>
    <p:extLst>
      <p:ext uri="{BB962C8B-B14F-4D97-AF65-F5344CB8AC3E}">
        <p14:creationId xmlns:p14="http://schemas.microsoft.com/office/powerpoint/2010/main" val="3853196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Vektorių normalizacija</a:t>
            </a:r>
            <a:endParaRPr lang="en-US" dirty="0"/>
          </a:p>
        </p:txBody>
      </p:sp>
      <p:sp>
        <p:nvSpPr>
          <p:cNvPr id="3" name="Symbol zastępczy zawartości 2"/>
          <p:cNvSpPr>
            <a:spLocks noGrp="1"/>
          </p:cNvSpPr>
          <p:nvPr>
            <p:ph idx="1"/>
          </p:nvPr>
        </p:nvSpPr>
        <p:spPr>
          <a:xfrm>
            <a:off x="1534697" y="2015732"/>
            <a:ext cx="5919400" cy="3736886"/>
          </a:xfrm>
        </p:spPr>
        <p:txBody>
          <a:bodyPr>
            <a:normAutofit lnSpcReduction="10000"/>
          </a:bodyPr>
          <a:lstStyle/>
          <a:p>
            <a:pPr marL="0" indent="0">
              <a:buNone/>
            </a:pPr>
            <a:r>
              <a:rPr lang="lt-LT" dirty="0" smtClean="0"/>
              <a:t>Normalizavimas užtikrina, kad neuronas, kuris yra laimėtojas esant </a:t>
            </a:r>
            <a:r>
              <a:rPr lang="lt-LT" dirty="0"/>
              <a:t>duotam įvesties </a:t>
            </a:r>
            <a:r>
              <a:rPr lang="lt-LT" dirty="0" smtClean="0"/>
              <a:t>vektoriui, yra tas neuronas, esantis arčiausiai įvesties vektoriui (</a:t>
            </a:r>
            <a:r>
              <a:rPr lang="lt-LT" i="1" dirty="0" smtClean="0"/>
              <a:t>kampo tarp įvesties vektoriaus ir neurono</a:t>
            </a:r>
            <a:r>
              <a:rPr lang="pl-PL" i="1" dirty="0" smtClean="0"/>
              <a:t>-</a:t>
            </a:r>
            <a:r>
              <a:rPr lang="lt-LT" i="1" dirty="0" smtClean="0"/>
              <a:t> laimėtojo kosinusas yra didžiausias</a:t>
            </a:r>
            <a:r>
              <a:rPr lang="lt-LT" dirty="0" smtClean="0"/>
              <a:t>).</a:t>
            </a:r>
          </a:p>
          <a:p>
            <a:pPr marL="0" indent="0">
              <a:buNone/>
            </a:pPr>
            <a:r>
              <a:rPr lang="lt-LT" dirty="0" smtClean="0"/>
              <a:t>Svorių modifikacijos pasėkoje gauname, kad svorių vektorius tampa „labiau pritemptas“</a:t>
            </a:r>
            <a:r>
              <a:rPr lang="pl-PL" dirty="0" smtClean="0"/>
              <a:t> </a:t>
            </a:r>
            <a:r>
              <a:rPr lang="lt-LT" dirty="0" smtClean="0"/>
              <a:t>įvesties vektoriaus kryptyje. T.y. neuronas</a:t>
            </a:r>
            <a:r>
              <a:rPr lang="pl-PL" dirty="0" smtClean="0"/>
              <a:t>-</a:t>
            </a:r>
            <a:r>
              <a:rPr lang="lt-LT" dirty="0" smtClean="0"/>
              <a:t> laimėtojas ateityje stipriau reaguos į įvesties vektorių (Hebbo taisyklė).</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11</a:t>
            </a:fld>
            <a:endParaRPr lang="en-US" dirty="0"/>
          </a:p>
        </p:txBody>
      </p:sp>
      <p:pic>
        <p:nvPicPr>
          <p:cNvPr id="5" name="Obraz 4"/>
          <p:cNvPicPr>
            <a:picLocks noChangeAspect="1"/>
          </p:cNvPicPr>
          <p:nvPr/>
        </p:nvPicPr>
        <p:blipFill>
          <a:blip r:embed="rId2"/>
          <a:stretch>
            <a:fillRect/>
          </a:stretch>
        </p:blipFill>
        <p:spPr>
          <a:xfrm>
            <a:off x="7454097" y="1544319"/>
            <a:ext cx="4695825" cy="4105275"/>
          </a:xfrm>
          <a:prstGeom prst="rect">
            <a:avLst/>
          </a:prstGeom>
        </p:spPr>
      </p:pic>
    </p:spTree>
    <p:extLst>
      <p:ext uri="{BB962C8B-B14F-4D97-AF65-F5344CB8AC3E}">
        <p14:creationId xmlns:p14="http://schemas.microsoft.com/office/powerpoint/2010/main" val="2423984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Atstumo metrika</a:t>
            </a:r>
            <a:endParaRPr lang="en-US" dirty="0"/>
          </a:p>
        </p:txBody>
      </p:sp>
      <p:sp>
        <p:nvSpPr>
          <p:cNvPr id="3" name="Symbol zastępczy zawartości 2"/>
          <p:cNvSpPr>
            <a:spLocks noGrp="1"/>
          </p:cNvSpPr>
          <p:nvPr>
            <p:ph idx="1"/>
          </p:nvPr>
        </p:nvSpPr>
        <p:spPr>
          <a:xfrm>
            <a:off x="1534695" y="2015732"/>
            <a:ext cx="10578927" cy="3450613"/>
          </a:xfrm>
        </p:spPr>
        <p:txBody>
          <a:bodyPr/>
          <a:lstStyle/>
          <a:p>
            <a:r>
              <a:rPr lang="pl-PL" dirty="0" err="1" smtClean="0"/>
              <a:t>Atstumo</a:t>
            </a:r>
            <a:r>
              <a:rPr lang="pl-PL" dirty="0" smtClean="0"/>
              <a:t> </a:t>
            </a:r>
            <a:r>
              <a:rPr lang="lt-LT" dirty="0" smtClean="0"/>
              <a:t>metrika apibrėžia įvesties vektoriaus panašumą atskirų neuronų svorių atžvilgiu. Dažniausiai naudojamos metrikos:</a:t>
            </a:r>
          </a:p>
          <a:p>
            <a:r>
              <a:rPr lang="lt-LT" dirty="0" smtClean="0"/>
              <a:t>Euklido metrika</a:t>
            </a:r>
            <a:r>
              <a:rPr lang="pl-PL" dirty="0" smtClean="0"/>
              <a:t>                                       </a:t>
            </a:r>
            <a:r>
              <a:rPr lang="lt-LT" dirty="0" smtClean="0"/>
              <a:t>Minkovskio </a:t>
            </a:r>
            <a:r>
              <a:rPr lang="lt-LT" dirty="0"/>
              <a:t>atstumas (ang. </a:t>
            </a:r>
            <a:r>
              <a:rPr lang="lt-LT" i="1" dirty="0" smtClean="0"/>
              <a:t>Minkowski </a:t>
            </a:r>
            <a:r>
              <a:rPr lang="lt-LT" i="1" dirty="0"/>
              <a:t>distance</a:t>
            </a:r>
            <a:r>
              <a:rPr lang="lt-LT" dirty="0"/>
              <a:t>)</a:t>
            </a:r>
            <a:endParaRPr lang="lt-LT" dirty="0" smtClean="0"/>
          </a:p>
          <a:p>
            <a:endParaRPr lang="lt-LT" dirty="0"/>
          </a:p>
          <a:p>
            <a:endParaRPr lang="lt-LT" dirty="0" smtClean="0"/>
          </a:p>
          <a:p>
            <a:r>
              <a:rPr lang="lt-LT" dirty="0" smtClean="0"/>
              <a:t>Manhattan metrika</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12</a:t>
            </a:fld>
            <a:endParaRPr lang="en-US" dirty="0"/>
          </a:p>
        </p:txBody>
      </p:sp>
      <p:pic>
        <p:nvPicPr>
          <p:cNvPr id="5" name="Obraz 4"/>
          <p:cNvPicPr>
            <a:picLocks noChangeAspect="1"/>
          </p:cNvPicPr>
          <p:nvPr/>
        </p:nvPicPr>
        <p:blipFill>
          <a:blip r:embed="rId2"/>
          <a:stretch>
            <a:fillRect/>
          </a:stretch>
        </p:blipFill>
        <p:spPr>
          <a:xfrm>
            <a:off x="2369599" y="3240708"/>
            <a:ext cx="3390900" cy="1209675"/>
          </a:xfrm>
          <a:prstGeom prst="rect">
            <a:avLst/>
          </a:prstGeom>
        </p:spPr>
      </p:pic>
      <p:pic>
        <p:nvPicPr>
          <p:cNvPr id="6" name="Obraz 5"/>
          <p:cNvPicPr>
            <a:picLocks noChangeAspect="1"/>
          </p:cNvPicPr>
          <p:nvPr/>
        </p:nvPicPr>
        <p:blipFill>
          <a:blip r:embed="rId3"/>
          <a:stretch>
            <a:fillRect/>
          </a:stretch>
        </p:blipFill>
        <p:spPr>
          <a:xfrm>
            <a:off x="2369598" y="4808906"/>
            <a:ext cx="3386971" cy="1059794"/>
          </a:xfrm>
          <a:prstGeom prst="rect">
            <a:avLst/>
          </a:prstGeom>
        </p:spPr>
      </p:pic>
      <p:pic>
        <p:nvPicPr>
          <p:cNvPr id="7" name="Obraz 6"/>
          <p:cNvPicPr>
            <a:picLocks noChangeAspect="1"/>
          </p:cNvPicPr>
          <p:nvPr/>
        </p:nvPicPr>
        <p:blipFill>
          <a:blip r:embed="rId4"/>
          <a:stretch>
            <a:fillRect/>
          </a:stretch>
        </p:blipFill>
        <p:spPr>
          <a:xfrm>
            <a:off x="6595403" y="3245737"/>
            <a:ext cx="3857181" cy="1204645"/>
          </a:xfrm>
          <a:prstGeom prst="rect">
            <a:avLst/>
          </a:prstGeom>
        </p:spPr>
      </p:pic>
    </p:spTree>
    <p:extLst>
      <p:ext uri="{BB962C8B-B14F-4D97-AF65-F5344CB8AC3E}">
        <p14:creationId xmlns:p14="http://schemas.microsoft.com/office/powerpoint/2010/main" val="668614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Įtakų zonos</a:t>
            </a:r>
            <a:endParaRPr lang="en-US" dirty="0"/>
          </a:p>
        </p:txBody>
      </p:sp>
      <p:sp>
        <p:nvSpPr>
          <p:cNvPr id="3" name="Symbol zastępczy zawartości 2"/>
          <p:cNvSpPr>
            <a:spLocks noGrp="1"/>
          </p:cNvSpPr>
          <p:nvPr>
            <p:ph idx="1"/>
          </p:nvPr>
        </p:nvSpPr>
        <p:spPr/>
        <p:txBody>
          <a:bodyPr/>
          <a:lstStyle/>
          <a:p>
            <a:pPr marL="0" indent="0">
              <a:buNone/>
            </a:pPr>
            <a:r>
              <a:rPr lang="lt-LT" dirty="0" smtClean="0"/>
              <a:t>Naudojant Euklido metrikas įvesties duomenų erdvė dalinama į tam tikrų neuronų dominavimo zonas. Jei naudojamos kitos „atstumo metrikos“ apsimokymo metu – suskirstymas į zonas atrodys kitaip. Ypatingą dėmesį reikia skirti skaliarinei sandaugai – </a:t>
            </a:r>
            <a:r>
              <a:rPr lang="lt-LT" i="1" dirty="0" smtClean="0"/>
              <a:t>jei nebus atliktas vektorių normalizavimas</a:t>
            </a:r>
            <a:r>
              <a:rPr lang="lt-LT" dirty="0" smtClean="0"/>
              <a:t>, tai gali įtakoti netinkamą duomenų erdvės padalinimą – viename segmente gali atsirasti keletas neuronų, kitame – nei vieno. </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126933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Įtakų zonos</a:t>
            </a:r>
            <a:endParaRPr lang="en-US" dirty="0"/>
          </a:p>
        </p:txBody>
      </p:sp>
      <p:sp>
        <p:nvSpPr>
          <p:cNvPr id="3" name="Symbol zastępczy zawartości 2"/>
          <p:cNvSpPr>
            <a:spLocks noGrp="1"/>
          </p:cNvSpPr>
          <p:nvPr>
            <p:ph idx="1"/>
          </p:nvPr>
        </p:nvSpPr>
        <p:spPr/>
        <p:txBody>
          <a:bodyPr/>
          <a:lstStyle/>
          <a:p>
            <a:endParaRPr lang="en-US"/>
          </a:p>
        </p:txBody>
      </p:sp>
      <p:sp>
        <p:nvSpPr>
          <p:cNvPr id="4" name="Symbol zastępczy numeru slajdu 3"/>
          <p:cNvSpPr>
            <a:spLocks noGrp="1"/>
          </p:cNvSpPr>
          <p:nvPr>
            <p:ph type="sldNum" sz="quarter" idx="12"/>
          </p:nvPr>
        </p:nvSpPr>
        <p:spPr/>
        <p:txBody>
          <a:bodyPr/>
          <a:lstStyle/>
          <a:p>
            <a:fld id="{6D22F896-40B5-4ADD-8801-0D06FADFA095}" type="slidenum">
              <a:rPr lang="en-US" smtClean="0"/>
              <a:t>14</a:t>
            </a:fld>
            <a:endParaRPr lang="en-US" dirty="0"/>
          </a:p>
        </p:txBody>
      </p:sp>
      <p:pic>
        <p:nvPicPr>
          <p:cNvPr id="5" name="Obraz 4"/>
          <p:cNvPicPr>
            <a:picLocks noChangeAspect="1"/>
          </p:cNvPicPr>
          <p:nvPr/>
        </p:nvPicPr>
        <p:blipFill>
          <a:blip r:embed="rId2"/>
          <a:stretch>
            <a:fillRect/>
          </a:stretch>
        </p:blipFill>
        <p:spPr>
          <a:xfrm>
            <a:off x="1534696" y="2015732"/>
            <a:ext cx="4562475" cy="3686175"/>
          </a:xfrm>
          <a:prstGeom prst="rect">
            <a:avLst/>
          </a:prstGeom>
        </p:spPr>
      </p:pic>
      <p:pic>
        <p:nvPicPr>
          <p:cNvPr id="6" name="Obraz 5"/>
          <p:cNvPicPr>
            <a:picLocks noChangeAspect="1"/>
          </p:cNvPicPr>
          <p:nvPr/>
        </p:nvPicPr>
        <p:blipFill>
          <a:blip r:embed="rId3"/>
          <a:stretch>
            <a:fillRect/>
          </a:stretch>
        </p:blipFill>
        <p:spPr>
          <a:xfrm>
            <a:off x="6294775" y="1987157"/>
            <a:ext cx="4552950" cy="3714750"/>
          </a:xfrm>
          <a:prstGeom prst="rect">
            <a:avLst/>
          </a:prstGeom>
        </p:spPr>
      </p:pic>
    </p:spTree>
    <p:extLst>
      <p:ext uri="{BB962C8B-B14F-4D97-AF65-F5344CB8AC3E}">
        <p14:creationId xmlns:p14="http://schemas.microsoft.com/office/powerpoint/2010/main" val="2955681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Vektorių kvantavimas (ang. </a:t>
            </a:r>
            <a:r>
              <a:rPr lang="lt-LT" i="1" dirty="0" smtClean="0"/>
              <a:t>vector quantization</a:t>
            </a:r>
            <a:r>
              <a:rPr lang="lt-LT" dirty="0" smtClean="0"/>
              <a:t>)</a:t>
            </a:r>
            <a:endParaRPr lang="en-US" dirty="0"/>
          </a:p>
        </p:txBody>
      </p:sp>
      <p:sp>
        <p:nvSpPr>
          <p:cNvPr id="3" name="Symbol zastępczy zawartości 2"/>
          <p:cNvSpPr>
            <a:spLocks noGrp="1"/>
          </p:cNvSpPr>
          <p:nvPr>
            <p:ph idx="1"/>
          </p:nvPr>
        </p:nvSpPr>
        <p:spPr/>
        <p:txBody>
          <a:bodyPr/>
          <a:lstStyle/>
          <a:p>
            <a:r>
              <a:rPr lang="lt-LT" dirty="0" smtClean="0"/>
              <a:t>Savęs organizuojančių tinklų (panaudojant </a:t>
            </a:r>
            <a:r>
              <a:rPr lang="lt-LT" dirty="0"/>
              <a:t>neuronų </a:t>
            </a:r>
            <a:r>
              <a:rPr lang="lt-LT" dirty="0" smtClean="0"/>
              <a:t>konkurenciją) mokymosi tikslas yra toks neuronų sutvarkymas (t.y. šių neoronų svorių parinkimas), kuris sumažintų klaidą darant įvesties vektoriaus </a:t>
            </a:r>
            <a:r>
              <a:rPr lang="lt-LT" i="1" dirty="0" smtClean="0"/>
              <a:t>x</a:t>
            </a:r>
            <a:r>
              <a:rPr lang="lt-LT" dirty="0" smtClean="0"/>
              <a:t> aproksimavimą panaudojant konkurencijoje </a:t>
            </a:r>
            <a:r>
              <a:rPr lang="lt-LT" dirty="0"/>
              <a:t>laimėjusio </a:t>
            </a:r>
            <a:r>
              <a:rPr lang="lt-LT" dirty="0" smtClean="0"/>
              <a:t>neurono svorio reikšmę.</a:t>
            </a:r>
          </a:p>
          <a:p>
            <a:r>
              <a:rPr lang="lt-LT" dirty="0" smtClean="0"/>
              <a:t>Esant N įvesties vektoriams ir taikant Euklido metriką, klaidos išraiška gali būti apskaičiuota</a:t>
            </a:r>
          </a:p>
          <a:p>
            <a:endParaRPr lang="lt-LT" dirty="0"/>
          </a:p>
          <a:p>
            <a:r>
              <a:rPr lang="lt-LT" dirty="0" smtClean="0"/>
              <a:t>čia              yra neurono laimėtojo svoris paduodant įvesties vektorių </a:t>
            </a:r>
            <a:r>
              <a:rPr lang="lt-LT" i="1" dirty="0" smtClean="0"/>
              <a:t>x</a:t>
            </a:r>
            <a:r>
              <a:rPr lang="lt-LT" baseline="-25000" dirty="0" smtClean="0"/>
              <a:t>n</a:t>
            </a:r>
            <a:r>
              <a:rPr lang="lt-LT" dirty="0" smtClean="0"/>
              <a:t>.</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15</a:t>
            </a:fld>
            <a:endParaRPr lang="en-US" dirty="0"/>
          </a:p>
        </p:txBody>
      </p:sp>
      <p:pic>
        <p:nvPicPr>
          <p:cNvPr id="5" name="Obraz 4"/>
          <p:cNvPicPr>
            <a:picLocks noChangeAspect="1"/>
          </p:cNvPicPr>
          <p:nvPr/>
        </p:nvPicPr>
        <p:blipFill>
          <a:blip r:embed="rId2"/>
          <a:stretch>
            <a:fillRect/>
          </a:stretch>
        </p:blipFill>
        <p:spPr>
          <a:xfrm>
            <a:off x="4885075" y="4232054"/>
            <a:ext cx="2819400" cy="847725"/>
          </a:xfrm>
          <a:prstGeom prst="rect">
            <a:avLst/>
          </a:prstGeom>
        </p:spPr>
      </p:pic>
      <p:pic>
        <p:nvPicPr>
          <p:cNvPr id="6" name="Obraz 5"/>
          <p:cNvPicPr>
            <a:picLocks noChangeAspect="1"/>
          </p:cNvPicPr>
          <p:nvPr/>
        </p:nvPicPr>
        <p:blipFill>
          <a:blip r:embed="rId3"/>
          <a:stretch>
            <a:fillRect/>
          </a:stretch>
        </p:blipFill>
        <p:spPr>
          <a:xfrm>
            <a:off x="2290219" y="5033479"/>
            <a:ext cx="666750" cy="381000"/>
          </a:xfrm>
          <a:prstGeom prst="rect">
            <a:avLst/>
          </a:prstGeom>
        </p:spPr>
      </p:pic>
    </p:spTree>
    <p:extLst>
      <p:ext uri="{BB962C8B-B14F-4D97-AF65-F5344CB8AC3E}">
        <p14:creationId xmlns:p14="http://schemas.microsoft.com/office/powerpoint/2010/main" val="1546590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Vektorių kvantavimas</a:t>
            </a:r>
            <a:endParaRPr lang="en-US" dirty="0"/>
          </a:p>
        </p:txBody>
      </p:sp>
      <p:sp>
        <p:nvSpPr>
          <p:cNvPr id="3" name="Symbol zastępczy zawartości 2"/>
          <p:cNvSpPr>
            <a:spLocks noGrp="1"/>
          </p:cNvSpPr>
          <p:nvPr>
            <p:ph idx="1"/>
          </p:nvPr>
        </p:nvSpPr>
        <p:spPr>
          <a:xfrm>
            <a:off x="1534696" y="2015732"/>
            <a:ext cx="5676332" cy="3450613"/>
          </a:xfrm>
        </p:spPr>
        <p:txBody>
          <a:bodyPr/>
          <a:lstStyle/>
          <a:p>
            <a:pPr marL="0" indent="0">
              <a:buNone/>
            </a:pPr>
            <a:r>
              <a:rPr lang="lt-LT" dirty="0" smtClean="0"/>
              <a:t>Neuronai laimėtojai paduodant vis kitus įvesties duomenis sudaro taip vadinamą kodų knygą (ang.-</a:t>
            </a:r>
            <a:r>
              <a:rPr lang="lt-LT" i="1" dirty="0" smtClean="0"/>
              <a:t>codebook</a:t>
            </a:r>
            <a:r>
              <a:rPr lang="lt-LT" dirty="0" smtClean="0"/>
              <a:t>). Duomenų erdvė, kuri gaunama taikant tokią taisyklę skaidoma į segmentus - taip vadinamą Voronojaus mozaiką (ang. </a:t>
            </a:r>
            <a:r>
              <a:rPr lang="lt-LT" dirty="0"/>
              <a:t>- </a:t>
            </a:r>
            <a:r>
              <a:rPr lang="lt-LT" dirty="0" smtClean="0"/>
              <a:t>Voronoi mosaic), kurioje pažymimos duomenų klasės. </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16</a:t>
            </a:fld>
            <a:endParaRPr lang="en-US" dirty="0"/>
          </a:p>
        </p:txBody>
      </p:sp>
      <p:pic>
        <p:nvPicPr>
          <p:cNvPr id="6" name="Obraz 5"/>
          <p:cNvPicPr>
            <a:picLocks noChangeAspect="1"/>
          </p:cNvPicPr>
          <p:nvPr/>
        </p:nvPicPr>
        <p:blipFill>
          <a:blip r:embed="rId2"/>
          <a:stretch>
            <a:fillRect/>
          </a:stretch>
        </p:blipFill>
        <p:spPr>
          <a:xfrm>
            <a:off x="7211028" y="1780170"/>
            <a:ext cx="4562475" cy="3686175"/>
          </a:xfrm>
          <a:prstGeom prst="rect">
            <a:avLst/>
          </a:prstGeom>
        </p:spPr>
      </p:pic>
    </p:spTree>
    <p:extLst>
      <p:ext uri="{BB962C8B-B14F-4D97-AF65-F5344CB8AC3E}">
        <p14:creationId xmlns:p14="http://schemas.microsoft.com/office/powerpoint/2010/main" val="4049336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Signalo kodavimas-</a:t>
            </a:r>
            <a:br>
              <a:rPr lang="lt-LT" dirty="0" smtClean="0"/>
            </a:br>
            <a:r>
              <a:rPr lang="lt-LT" dirty="0" smtClean="0"/>
              <a:t>dekodavimas</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17</a:t>
            </a:fld>
            <a:endParaRPr lang="en-US" dirty="0"/>
          </a:p>
        </p:txBody>
      </p:sp>
      <p:pic>
        <p:nvPicPr>
          <p:cNvPr id="5" name="Obraz 4"/>
          <p:cNvPicPr>
            <a:picLocks noChangeAspect="1"/>
          </p:cNvPicPr>
          <p:nvPr/>
        </p:nvPicPr>
        <p:blipFill>
          <a:blip r:embed="rId2"/>
          <a:stretch>
            <a:fillRect/>
          </a:stretch>
        </p:blipFill>
        <p:spPr>
          <a:xfrm>
            <a:off x="5381503" y="211114"/>
            <a:ext cx="5277048" cy="5749848"/>
          </a:xfrm>
          <a:prstGeom prst="rect">
            <a:avLst/>
          </a:prstGeom>
        </p:spPr>
      </p:pic>
    </p:spTree>
    <p:extLst>
      <p:ext uri="{BB962C8B-B14F-4D97-AF65-F5344CB8AC3E}">
        <p14:creationId xmlns:p14="http://schemas.microsoft.com/office/powerpoint/2010/main" val="26035943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Taikymai</a:t>
            </a:r>
            <a:endParaRPr lang="en-US" dirty="0"/>
          </a:p>
        </p:txBody>
      </p:sp>
      <p:sp>
        <p:nvSpPr>
          <p:cNvPr id="6" name="Symbol zastępczy tekstu 5"/>
          <p:cNvSpPr>
            <a:spLocks noGrp="1"/>
          </p:cNvSpPr>
          <p:nvPr>
            <p:ph type="body" idx="1"/>
          </p:nvPr>
        </p:nvSpPr>
        <p:spPr/>
        <p:txBody>
          <a:bodyPr>
            <a:normAutofit/>
          </a:bodyPr>
          <a:lstStyle/>
          <a:p>
            <a:r>
              <a:rPr lang="pl-PL" b="1" dirty="0" err="1" smtClean="0"/>
              <a:t>Vaizdo</a:t>
            </a:r>
            <a:r>
              <a:rPr lang="pl-PL" b="1" dirty="0" smtClean="0"/>
              <a:t> </a:t>
            </a:r>
            <a:r>
              <a:rPr lang="pl-PL" b="1" dirty="0" err="1" smtClean="0"/>
              <a:t>kodekai</a:t>
            </a:r>
            <a:r>
              <a:rPr lang="pl-PL" b="1" dirty="0" smtClean="0"/>
              <a:t> gr</a:t>
            </a:r>
            <a:r>
              <a:rPr lang="lt-LT" b="1" dirty="0" smtClean="0"/>
              <a:t>įsti vektorių kvantavimu</a:t>
            </a:r>
            <a:endParaRPr lang="en-US" b="1" dirty="0"/>
          </a:p>
        </p:txBody>
      </p:sp>
      <p:sp>
        <p:nvSpPr>
          <p:cNvPr id="3" name="Symbol zastępczy zawartości 2"/>
          <p:cNvSpPr>
            <a:spLocks noGrp="1"/>
          </p:cNvSpPr>
          <p:nvPr>
            <p:ph sz="half" idx="2"/>
          </p:nvPr>
        </p:nvSpPr>
        <p:spPr/>
        <p:txBody>
          <a:bodyPr>
            <a:normAutofit lnSpcReduction="10000"/>
          </a:bodyPr>
          <a:lstStyle/>
          <a:p>
            <a:r>
              <a:rPr lang="en-US" dirty="0"/>
              <a:t>Twin vector quantization (VQF) is part of the </a:t>
            </a:r>
            <a:r>
              <a:rPr lang="en-US" dirty="0" smtClean="0"/>
              <a:t>MPEG-4</a:t>
            </a:r>
            <a:r>
              <a:rPr lang="lt-LT" dirty="0" smtClean="0"/>
              <a:t> </a:t>
            </a:r>
            <a:r>
              <a:rPr lang="en-US" dirty="0" smtClean="0"/>
              <a:t>standard</a:t>
            </a:r>
            <a:endParaRPr lang="lt-LT" dirty="0" smtClean="0"/>
          </a:p>
          <a:p>
            <a:r>
              <a:rPr lang="lt-LT" dirty="0"/>
              <a:t>Microsoft Video </a:t>
            </a:r>
            <a:r>
              <a:rPr lang="lt-LT" dirty="0" smtClean="0"/>
              <a:t>1</a:t>
            </a:r>
          </a:p>
          <a:p>
            <a:r>
              <a:rPr lang="lt-LT" dirty="0"/>
              <a:t>QuickTime: Apple Video (RPZA) and Graphics Codec (SMC</a:t>
            </a:r>
            <a:r>
              <a:rPr lang="lt-LT" dirty="0" smtClean="0"/>
              <a:t>)</a:t>
            </a:r>
          </a:p>
          <a:p>
            <a:r>
              <a:rPr lang="lt-LT" dirty="0" smtClean="0"/>
              <a:t>...</a:t>
            </a:r>
          </a:p>
          <a:p>
            <a:endParaRPr lang="en-US" dirty="0"/>
          </a:p>
        </p:txBody>
      </p:sp>
      <p:sp>
        <p:nvSpPr>
          <p:cNvPr id="7" name="Symbol zastępczy tekstu 6"/>
          <p:cNvSpPr>
            <a:spLocks noGrp="1"/>
          </p:cNvSpPr>
          <p:nvPr>
            <p:ph type="body" sz="quarter" idx="3"/>
          </p:nvPr>
        </p:nvSpPr>
        <p:spPr/>
        <p:txBody>
          <a:bodyPr/>
          <a:lstStyle/>
          <a:p>
            <a:r>
              <a:rPr lang="lt-LT" b="1" dirty="0" smtClean="0"/>
              <a:t>Garso </a:t>
            </a:r>
            <a:r>
              <a:rPr lang="pl-PL" b="1" dirty="0" err="1" smtClean="0"/>
              <a:t>kodekai</a:t>
            </a:r>
            <a:r>
              <a:rPr lang="pl-PL" b="1" dirty="0" smtClean="0"/>
              <a:t> </a:t>
            </a:r>
            <a:r>
              <a:rPr lang="pl-PL" b="1" dirty="0"/>
              <a:t>gr</a:t>
            </a:r>
            <a:r>
              <a:rPr lang="lt-LT" b="1" dirty="0"/>
              <a:t>įsti vektorių kvantavimu</a:t>
            </a:r>
            <a:endParaRPr lang="en-US" b="1" dirty="0"/>
          </a:p>
        </p:txBody>
      </p:sp>
      <p:sp>
        <p:nvSpPr>
          <p:cNvPr id="8" name="Symbol zastępczy zawartości 7"/>
          <p:cNvSpPr>
            <a:spLocks noGrp="1"/>
          </p:cNvSpPr>
          <p:nvPr>
            <p:ph sz="quarter" idx="4"/>
          </p:nvPr>
        </p:nvSpPr>
        <p:spPr>
          <a:xfrm>
            <a:off x="6454792" y="2821491"/>
            <a:ext cx="4608576" cy="1646337"/>
          </a:xfrm>
        </p:spPr>
        <p:txBody>
          <a:bodyPr/>
          <a:lstStyle/>
          <a:p>
            <a:r>
              <a:rPr lang="en-US" dirty="0" smtClean="0"/>
              <a:t>DTS</a:t>
            </a:r>
            <a:endParaRPr lang="lt-LT" dirty="0" smtClean="0"/>
          </a:p>
          <a:p>
            <a:r>
              <a:rPr lang="en-US" dirty="0" err="1" smtClean="0"/>
              <a:t>Ogg</a:t>
            </a:r>
            <a:endParaRPr lang="lt-LT" dirty="0" smtClean="0"/>
          </a:p>
          <a:p>
            <a:r>
              <a:rPr lang="lt-LT" dirty="0" smtClean="0"/>
              <a:t>...</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18</a:t>
            </a:fld>
            <a:endParaRPr lang="en-US" dirty="0"/>
          </a:p>
        </p:txBody>
      </p:sp>
      <p:sp>
        <p:nvSpPr>
          <p:cNvPr id="9" name="Symbol zastępczy tekstu 6"/>
          <p:cNvSpPr txBox="1">
            <a:spLocks/>
          </p:cNvSpPr>
          <p:nvPr/>
        </p:nvSpPr>
        <p:spPr>
          <a:xfrm>
            <a:off x="6454790" y="4464079"/>
            <a:ext cx="5737209" cy="802237"/>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1000"/>
              </a:spcBef>
              <a:buClr>
                <a:schemeClr val="accent1"/>
              </a:buClr>
              <a:buSzPct val="100000"/>
              <a:buFont typeface="Arial" panose="020B0604020202020204" pitchFamily="34" charset="0"/>
              <a:buNone/>
              <a:defRPr sz="2200" b="0" kern="1200" cap="all" baseline="0">
                <a:solidFill>
                  <a:schemeClr val="accent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2000" b="1" kern="1200" cap="none"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b="1"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lt-LT" b="1" dirty="0" smtClean="0"/>
              <a:t>Naudojamas šablonų atpažinime diktoriaus atpažinimu</a:t>
            </a:r>
            <a:endParaRPr lang="en-US" b="1" dirty="0"/>
          </a:p>
        </p:txBody>
      </p:sp>
    </p:spTree>
    <p:extLst>
      <p:ext uri="{BB962C8B-B14F-4D97-AF65-F5344CB8AC3E}">
        <p14:creationId xmlns:p14="http://schemas.microsoft.com/office/powerpoint/2010/main" val="20493718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Taikymai – realizacijos aptarimas</a:t>
            </a:r>
            <a:endParaRPr lang="en-US" dirty="0"/>
          </a:p>
        </p:txBody>
      </p:sp>
      <p:sp>
        <p:nvSpPr>
          <p:cNvPr id="3" name="Symbol zastępczy zawartości 2"/>
          <p:cNvSpPr>
            <a:spLocks noGrp="1"/>
          </p:cNvSpPr>
          <p:nvPr>
            <p:ph idx="1"/>
          </p:nvPr>
        </p:nvSpPr>
        <p:spPr>
          <a:xfrm>
            <a:off x="1534695" y="2015732"/>
            <a:ext cx="10091247" cy="3450613"/>
          </a:xfrm>
        </p:spPr>
        <p:txBody>
          <a:bodyPr>
            <a:normAutofit/>
          </a:bodyPr>
          <a:lstStyle/>
          <a:p>
            <a:r>
              <a:rPr lang="lt-LT" dirty="0" smtClean="0"/>
              <a:t>Panašumo laipsnio nustatymas tarp duomenų šablonų,</a:t>
            </a:r>
          </a:p>
          <a:p>
            <a:r>
              <a:rPr lang="lt-LT" dirty="0" smtClean="0"/>
              <a:t>Klasifikavimas kai išskyriami duomenys kurių atžvilgiu jie grupuojami</a:t>
            </a:r>
            <a:endParaRPr lang="lt-LT" dirty="0"/>
          </a:p>
          <a:p>
            <a:r>
              <a:rPr lang="lt-LT" dirty="0" smtClean="0"/>
              <a:t>Prototipo apibrėžimas kai nustatomas tipinis grupės atstovas (t.y. prototipas)</a:t>
            </a:r>
          </a:p>
          <a:p>
            <a:r>
              <a:rPr lang="lt-LT" dirty="0" smtClean="0"/>
              <a:t>Kodavimas – kai nustatomos prototipų grupės, kurių kiekis ženkliai mažesnis nei visas pradinis duomenų rinkinys (taikomas duomenų suspaudime su informacijos praradimu)</a:t>
            </a:r>
          </a:p>
          <a:p>
            <a:r>
              <a:rPr lang="lt-LT" dirty="0" smtClean="0"/>
              <a:t>Savybių žemėlapio sukūrimas kai sutvarkomi duomenys panašumo kriterijų atžvilgiu</a:t>
            </a:r>
          </a:p>
        </p:txBody>
      </p:sp>
      <p:sp>
        <p:nvSpPr>
          <p:cNvPr id="4" name="Symbol zastępczy numeru slajdu 3"/>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46071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Panaudojimas</a:t>
            </a:r>
            <a:r>
              <a:rPr lang="pl-PL" dirty="0" smtClean="0"/>
              <a:t> </a:t>
            </a:r>
            <a:endParaRPr lang="en-US" dirty="0"/>
          </a:p>
        </p:txBody>
      </p:sp>
      <p:sp>
        <p:nvSpPr>
          <p:cNvPr id="3" name="Symbol zastępczy zawartości 2"/>
          <p:cNvSpPr>
            <a:spLocks noGrp="1"/>
          </p:cNvSpPr>
          <p:nvPr>
            <p:ph idx="1"/>
          </p:nvPr>
        </p:nvSpPr>
        <p:spPr/>
        <p:txBody>
          <a:bodyPr/>
          <a:lstStyle/>
          <a:p>
            <a:r>
              <a:rPr lang="lt-LT" dirty="0" smtClean="0"/>
              <a:t>Šioje metodų klasėje tinklas pats be grįžtamojo ryšio nustato duomenų apdorojimo funkciją, pvz. kad  atlikti</a:t>
            </a:r>
          </a:p>
          <a:p>
            <a:pPr lvl="1"/>
            <a:r>
              <a:rPr lang="lt-LT" dirty="0" smtClean="0"/>
              <a:t>Sutvarkymą pagal kategorijas,</a:t>
            </a:r>
          </a:p>
          <a:p>
            <a:pPr lvl="1"/>
            <a:r>
              <a:rPr lang="lt-LT" dirty="0" smtClean="0"/>
              <a:t>Dėsningumui duomenyse aptikimą,</a:t>
            </a:r>
          </a:p>
          <a:p>
            <a:pPr lvl="1"/>
            <a:r>
              <a:rPr lang="lt-LT" dirty="0" smtClean="0"/>
              <a:t>Klasifikavimą,</a:t>
            </a:r>
          </a:p>
          <a:p>
            <a:pPr lvl="1"/>
            <a:r>
              <a:rPr lang="lt-LT" dirty="0" smtClean="0"/>
              <a:t>Kodavimą, t.t.</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845106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Vektori</a:t>
            </a:r>
            <a:r>
              <a:rPr lang="lt-LT" dirty="0" smtClean="0"/>
              <a:t>ų kvantavimo iliustracija</a:t>
            </a:r>
            <a:endParaRPr lang="en-US" dirty="0"/>
          </a:p>
        </p:txBody>
      </p:sp>
      <p:sp>
        <p:nvSpPr>
          <p:cNvPr id="3" name="Symbol zastępczy zawartości 2"/>
          <p:cNvSpPr>
            <a:spLocks noGrp="1"/>
          </p:cNvSpPr>
          <p:nvPr>
            <p:ph idx="1"/>
          </p:nvPr>
        </p:nvSpPr>
        <p:spPr/>
        <p:txBody>
          <a:bodyPr/>
          <a:lstStyle/>
          <a:p>
            <a:r>
              <a:rPr lang="en-US" dirty="0">
                <a:hlinkClick r:id="rId2"/>
              </a:rPr>
              <a:t>http://ccy.dd.ncu.edu.tw/~chen/course/Neural/ch4/index.htm</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403313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lt-LT" dirty="0" smtClean="0"/>
              <a:t>Kohoneno neuroniniai tinklai</a:t>
            </a:r>
            <a:endParaRPr lang="en-US" dirty="0"/>
          </a:p>
        </p:txBody>
      </p:sp>
      <p:sp>
        <p:nvSpPr>
          <p:cNvPr id="6" name="Symbol zastępczy tekstu 5"/>
          <p:cNvSpPr>
            <a:spLocks noGrp="1"/>
          </p:cNvSpPr>
          <p:nvPr>
            <p:ph type="body" idx="1"/>
          </p:nvPr>
        </p:nvSpPr>
        <p:spPr/>
        <p:txBody>
          <a:bodyPr/>
          <a:lstStyle/>
          <a:p>
            <a:r>
              <a:rPr lang="lt-LT" dirty="0"/>
              <a:t>Teuvo Kohonen </a:t>
            </a:r>
            <a:br>
              <a:rPr lang="lt-LT" dirty="0"/>
            </a:br>
            <a:r>
              <a:rPr lang="lt-LT" dirty="0" smtClean="0"/>
              <a:t>(</a:t>
            </a:r>
            <a:r>
              <a:rPr lang="lt-LT" dirty="0"/>
              <a:t>Academy of Finland, 1982)</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21</a:t>
            </a:fld>
            <a:endParaRPr lang="en-US" dirty="0"/>
          </a:p>
        </p:txBody>
      </p:sp>
      <p:pic>
        <p:nvPicPr>
          <p:cNvPr id="7" name="Picture 4"/>
          <p:cNvPicPr>
            <a:picLocks noChangeAspect="1"/>
          </p:cNvPicPr>
          <p:nvPr/>
        </p:nvPicPr>
        <p:blipFill>
          <a:blip r:embed="rId2"/>
          <a:stretch>
            <a:fillRect/>
          </a:stretch>
        </p:blipFill>
        <p:spPr>
          <a:xfrm>
            <a:off x="8686800" y="1690688"/>
            <a:ext cx="2667000" cy="3657600"/>
          </a:xfrm>
          <a:prstGeom prst="rect">
            <a:avLst/>
          </a:prstGeom>
        </p:spPr>
      </p:pic>
    </p:spTree>
    <p:extLst>
      <p:ext uri="{BB962C8B-B14F-4D97-AF65-F5344CB8AC3E}">
        <p14:creationId xmlns:p14="http://schemas.microsoft.com/office/powerpoint/2010/main" val="6627719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r>
              <a:rPr lang="lt-LT" dirty="0"/>
              <a:t>Tinklas grįstas mokymu be mokytojo (</a:t>
            </a:r>
            <a:r>
              <a:rPr lang="lt-LT" dirty="0" err="1"/>
              <a:t>t.y</a:t>
            </a:r>
            <a:r>
              <a:rPr lang="lt-LT" dirty="0"/>
              <a:t>. reikalingi tik įvesties duomenys, o išvesties duomenų nereikia);</a:t>
            </a:r>
          </a:p>
          <a:p>
            <a:pPr marL="0" indent="0">
              <a:buNone/>
            </a:pPr>
            <a:endParaRPr lang="lt-LT" dirty="0"/>
          </a:p>
          <a:p>
            <a:r>
              <a:rPr lang="lt-LT" dirty="0"/>
              <a:t>Ko gali išmokti tinklas?</a:t>
            </a:r>
          </a:p>
          <a:p>
            <a:r>
              <a:rPr lang="lt-LT" dirty="0"/>
              <a:t>Atsakymas – tinklas mėgina suprasti duomenų struktūrą</a:t>
            </a:r>
          </a:p>
          <a:p>
            <a:endParaRPr lang="lt-LT" dirty="0"/>
          </a:p>
        </p:txBody>
      </p:sp>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78821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Taikymai</a:t>
            </a:r>
            <a:endParaRPr lang="en-US" dirty="0"/>
          </a:p>
        </p:txBody>
      </p:sp>
      <p:sp>
        <p:nvSpPr>
          <p:cNvPr id="3" name="Content Placeholder 2"/>
          <p:cNvSpPr>
            <a:spLocks noGrp="1"/>
          </p:cNvSpPr>
          <p:nvPr>
            <p:ph idx="1"/>
          </p:nvPr>
        </p:nvSpPr>
        <p:spPr/>
        <p:txBody>
          <a:bodyPr>
            <a:normAutofit/>
          </a:bodyPr>
          <a:lstStyle/>
          <a:p>
            <a:r>
              <a:rPr lang="lt-LT" dirty="0" smtClean="0"/>
              <a:t>Dimensijos sumažinimas, klasterizavimas</a:t>
            </a:r>
          </a:p>
          <a:p>
            <a:r>
              <a:rPr lang="lt-LT" dirty="0" smtClean="0"/>
              <a:t>Pradinių </a:t>
            </a:r>
            <a:r>
              <a:rPr lang="lt-LT" dirty="0"/>
              <a:t>duomenų analizė išryškinant panašius ir skirtingus duomenys;</a:t>
            </a:r>
          </a:p>
          <a:p>
            <a:r>
              <a:rPr lang="lt-LT" dirty="0"/>
              <a:t>Analizuojamų duomenų panašumo grafinis vaizdavimas</a:t>
            </a:r>
          </a:p>
          <a:p>
            <a:r>
              <a:rPr lang="lt-LT" dirty="0"/>
              <a:t>Kaip naujienos detektorius: duomenys, kurių priklausomumą vienam iš anksčiau apibrėžtų klasterių, negali būti nustatytas </a:t>
            </a:r>
            <a:r>
              <a:rPr lang="pl-PL" dirty="0"/>
              <a:t>– </a:t>
            </a:r>
            <a:r>
              <a:rPr lang="lt-LT" dirty="0"/>
              <a:t>interpretuojami</a:t>
            </a:r>
            <a:r>
              <a:rPr lang="pl-PL" dirty="0"/>
              <a:t> </a:t>
            </a:r>
            <a:r>
              <a:rPr lang="lt-LT" dirty="0"/>
              <a:t>kaip </a:t>
            </a:r>
            <a:r>
              <a:rPr lang="lt-LT" i="1" dirty="0"/>
              <a:t>naujiena</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2582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a:xfrm>
            <a:off x="1534696" y="2015733"/>
            <a:ext cx="9520158" cy="1696191"/>
          </a:xfrm>
        </p:spPr>
        <p:txBody>
          <a:bodyPr>
            <a:normAutofit lnSpcReduction="10000"/>
          </a:bodyPr>
          <a:lstStyle/>
          <a:p>
            <a:pPr marL="0" indent="0">
              <a:buNone/>
            </a:pPr>
            <a:r>
              <a:rPr lang="lt-LT" b="1" dirty="0"/>
              <a:t>SOM struktūra</a:t>
            </a:r>
            <a:endParaRPr lang="pl-PL" b="1" dirty="0"/>
          </a:p>
          <a:p>
            <a:r>
              <a:rPr lang="lt-LT" dirty="0"/>
              <a:t>Neuronai tinklelyje jungiami kaimynystės sąryšio pagalba;</a:t>
            </a:r>
          </a:p>
          <a:p>
            <a:r>
              <a:rPr lang="lt-LT" dirty="0"/>
              <a:t>Kiekvienas tinklo neuronas sujungtas su visais </a:t>
            </a:r>
            <a:r>
              <a:rPr lang="lt-LT" i="1" dirty="0"/>
              <a:t>n</a:t>
            </a:r>
            <a:r>
              <a:rPr lang="lt-LT" dirty="0"/>
              <a:t>-</a:t>
            </a:r>
            <a:r>
              <a:rPr lang="lt-LT" dirty="0" err="1"/>
              <a:t>mačio</a:t>
            </a:r>
            <a:r>
              <a:rPr lang="lt-LT" dirty="0"/>
              <a:t> įvesties vektoriaus komponentais </a:t>
            </a:r>
            <a:r>
              <a:rPr lang="lt-LT" dirty="0" err="1"/>
              <a:t>sinaptinių</a:t>
            </a:r>
            <a:r>
              <a:rPr lang="lt-LT" dirty="0"/>
              <a:t> svorių </a:t>
            </a:r>
            <a:r>
              <a:rPr lang="lt-LT" dirty="0" smtClean="0"/>
              <a:t>pagalba</a:t>
            </a:r>
            <a:endParaRPr lang="pl-PL" dirty="0" smtClean="0"/>
          </a:p>
          <a:p>
            <a:endParaRPr lang="en-US"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pic>
        <p:nvPicPr>
          <p:cNvPr id="9" name="Picture 8"/>
          <p:cNvPicPr>
            <a:picLocks noChangeAspect="1"/>
          </p:cNvPicPr>
          <p:nvPr/>
        </p:nvPicPr>
        <p:blipFill>
          <a:blip r:embed="rId2"/>
          <a:stretch>
            <a:fillRect/>
          </a:stretch>
        </p:blipFill>
        <p:spPr>
          <a:xfrm>
            <a:off x="1885950" y="3711924"/>
            <a:ext cx="4438650" cy="3146076"/>
          </a:xfrm>
          <a:prstGeom prst="rect">
            <a:avLst/>
          </a:prstGeom>
        </p:spPr>
      </p:pic>
      <p:sp>
        <p:nvSpPr>
          <p:cNvPr id="10" name="TextBox 9"/>
          <p:cNvSpPr txBox="1"/>
          <p:nvPr/>
        </p:nvSpPr>
        <p:spPr>
          <a:xfrm>
            <a:off x="5109120" y="4908406"/>
            <a:ext cx="4164419" cy="707886"/>
          </a:xfrm>
          <a:prstGeom prst="rect">
            <a:avLst/>
          </a:prstGeom>
          <a:noFill/>
        </p:spPr>
        <p:txBody>
          <a:bodyPr wrap="square" rtlCol="0">
            <a:spAutoFit/>
          </a:bodyPr>
          <a:lstStyle/>
          <a:p>
            <a:pPr algn="ctr"/>
            <a:r>
              <a:rPr lang="pl-PL" sz="2000" i="1" dirty="0" smtClean="0"/>
              <a:t>        </a:t>
            </a:r>
            <a:r>
              <a:rPr lang="lt-LT" sz="2000" i="1" dirty="0" smtClean="0"/>
              <a:t>Skaičiuojamasis </a:t>
            </a:r>
            <a:r>
              <a:rPr lang="pl-PL" sz="2000" i="1" dirty="0" smtClean="0"/>
              <a:t/>
            </a:r>
            <a:br>
              <a:rPr lang="pl-PL" sz="2000" i="1" dirty="0" smtClean="0"/>
            </a:br>
            <a:r>
              <a:rPr lang="lt-LT" sz="2000" i="1" dirty="0" smtClean="0"/>
              <a:t>sluoksnis</a:t>
            </a:r>
            <a:endParaRPr lang="lt-LT" sz="2000" i="1" dirty="0"/>
          </a:p>
        </p:txBody>
      </p:sp>
      <p:sp>
        <p:nvSpPr>
          <p:cNvPr id="11" name="TextBox 10"/>
          <p:cNvSpPr txBox="1"/>
          <p:nvPr/>
        </p:nvSpPr>
        <p:spPr>
          <a:xfrm>
            <a:off x="6080760" y="6290250"/>
            <a:ext cx="2829624" cy="400110"/>
          </a:xfrm>
          <a:prstGeom prst="rect">
            <a:avLst/>
          </a:prstGeom>
          <a:noFill/>
        </p:spPr>
        <p:txBody>
          <a:bodyPr wrap="square" rtlCol="0">
            <a:spAutoFit/>
          </a:bodyPr>
          <a:lstStyle/>
          <a:p>
            <a:pPr algn="ctr"/>
            <a:r>
              <a:rPr lang="lt-LT" sz="2000" i="1" dirty="0" smtClean="0"/>
              <a:t>Įvesties sluoksnis</a:t>
            </a:r>
            <a:endParaRPr lang="lt-LT" sz="2000" i="1" dirty="0"/>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1" r="5821"/>
          <a:stretch/>
        </p:blipFill>
        <p:spPr bwMode="auto">
          <a:xfrm rot="16200000">
            <a:off x="8967485" y="3616943"/>
            <a:ext cx="3276602" cy="317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382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SOM struktūr</a:t>
            </a:r>
            <a:r>
              <a:rPr lang="pl-PL" dirty="0"/>
              <a:t>os</a:t>
            </a:r>
          </a:p>
        </p:txBody>
      </p:sp>
      <p:sp>
        <p:nvSpPr>
          <p:cNvPr id="3" name="Content Placeholder 2"/>
          <p:cNvSpPr>
            <a:spLocks noGrp="1"/>
          </p:cNvSpPr>
          <p:nvPr>
            <p:ph idx="1"/>
          </p:nvPr>
        </p:nvSpPr>
        <p:spPr>
          <a:xfrm>
            <a:off x="1534696" y="2015733"/>
            <a:ext cx="9520158" cy="1696191"/>
          </a:xfrm>
        </p:spPr>
        <p:txBody>
          <a:bodyPr>
            <a:normAutofit/>
          </a:bodyPr>
          <a:lstStyle/>
          <a:p>
            <a:endParaRPr lang="en-US"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034"/>
          <a:stretch/>
        </p:blipFill>
        <p:spPr bwMode="auto">
          <a:xfrm>
            <a:off x="6367463" y="1757232"/>
            <a:ext cx="5824537" cy="73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1766"/>
          <a:stretch/>
        </p:blipFill>
        <p:spPr bwMode="auto">
          <a:xfrm>
            <a:off x="6367463" y="3324563"/>
            <a:ext cx="5824537" cy="230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4634001" y="2126752"/>
            <a:ext cx="1679945" cy="400110"/>
          </a:xfrm>
          <a:prstGeom prst="rect">
            <a:avLst/>
          </a:prstGeom>
          <a:noFill/>
        </p:spPr>
        <p:txBody>
          <a:bodyPr wrap="square" rtlCol="0">
            <a:spAutoFit/>
          </a:bodyPr>
          <a:lstStyle/>
          <a:p>
            <a:r>
              <a:rPr lang="en-US" sz="2000" dirty="0" smtClean="0"/>
              <a:t>1</a:t>
            </a:r>
            <a:r>
              <a:rPr lang="pl-PL" sz="2000" dirty="0" smtClean="0"/>
              <a:t>-</a:t>
            </a:r>
            <a:r>
              <a:rPr lang="en-US" sz="2000" dirty="0" smtClean="0"/>
              <a:t>mat</a:t>
            </a:r>
            <a:r>
              <a:rPr lang="lt-LT" sz="2000" dirty="0" smtClean="0"/>
              <a:t>ė</a:t>
            </a:r>
            <a:endParaRPr lang="lt-LT" sz="2000" dirty="0"/>
          </a:p>
        </p:txBody>
      </p:sp>
      <p:sp>
        <p:nvSpPr>
          <p:cNvPr id="16" name="TextBox 15"/>
          <p:cNvSpPr txBox="1"/>
          <p:nvPr/>
        </p:nvSpPr>
        <p:spPr>
          <a:xfrm>
            <a:off x="4634001" y="3424211"/>
            <a:ext cx="1679945" cy="400110"/>
          </a:xfrm>
          <a:prstGeom prst="rect">
            <a:avLst/>
          </a:prstGeom>
          <a:noFill/>
        </p:spPr>
        <p:txBody>
          <a:bodyPr wrap="square" rtlCol="0">
            <a:spAutoFit/>
          </a:bodyPr>
          <a:lstStyle/>
          <a:p>
            <a:r>
              <a:rPr lang="pl-PL" sz="2000" dirty="0" smtClean="0"/>
              <a:t>2</a:t>
            </a:r>
            <a:r>
              <a:rPr lang="pl-PL" sz="2000" dirty="0"/>
              <a:t>-</a:t>
            </a:r>
            <a:r>
              <a:rPr lang="en-US" sz="2000" dirty="0" smtClean="0"/>
              <a:t> mat</a:t>
            </a:r>
            <a:r>
              <a:rPr lang="lt-LT" sz="2000" dirty="0" smtClean="0"/>
              <a:t>ė</a:t>
            </a:r>
            <a:endParaRPr lang="lt-LT" sz="2000" dirty="0"/>
          </a:p>
        </p:txBody>
      </p:sp>
      <p:sp>
        <p:nvSpPr>
          <p:cNvPr id="17" name="TextBox 16"/>
          <p:cNvSpPr txBox="1"/>
          <p:nvPr/>
        </p:nvSpPr>
        <p:spPr>
          <a:xfrm>
            <a:off x="6367463" y="2649972"/>
            <a:ext cx="2691810" cy="400110"/>
          </a:xfrm>
          <a:prstGeom prst="rect">
            <a:avLst/>
          </a:prstGeom>
          <a:noFill/>
        </p:spPr>
        <p:txBody>
          <a:bodyPr wrap="square" rtlCol="0">
            <a:spAutoFit/>
          </a:bodyPr>
          <a:lstStyle/>
          <a:p>
            <a:pPr algn="ctr"/>
            <a:r>
              <a:rPr lang="lt-LT" sz="2000" dirty="0" smtClean="0"/>
              <a:t>atvira grandis</a:t>
            </a:r>
            <a:endParaRPr lang="lt-LT" sz="2000" dirty="0"/>
          </a:p>
        </p:txBody>
      </p:sp>
      <p:sp>
        <p:nvSpPr>
          <p:cNvPr id="18" name="TextBox 17"/>
          <p:cNvSpPr txBox="1"/>
          <p:nvPr/>
        </p:nvSpPr>
        <p:spPr>
          <a:xfrm>
            <a:off x="9387110" y="2649972"/>
            <a:ext cx="2691810" cy="400110"/>
          </a:xfrm>
          <a:prstGeom prst="rect">
            <a:avLst/>
          </a:prstGeom>
          <a:noFill/>
        </p:spPr>
        <p:txBody>
          <a:bodyPr wrap="square" rtlCol="0">
            <a:spAutoFit/>
          </a:bodyPr>
          <a:lstStyle/>
          <a:p>
            <a:pPr algn="ctr"/>
            <a:r>
              <a:rPr lang="lt-LT" sz="2000" dirty="0" smtClean="0"/>
              <a:t>uždara grandis</a:t>
            </a:r>
            <a:endParaRPr lang="lt-LT" sz="2000" dirty="0"/>
          </a:p>
        </p:txBody>
      </p:sp>
      <p:sp>
        <p:nvSpPr>
          <p:cNvPr id="19" name="TextBox 18"/>
          <p:cNvSpPr txBox="1"/>
          <p:nvPr/>
        </p:nvSpPr>
        <p:spPr>
          <a:xfrm>
            <a:off x="6367463" y="5634908"/>
            <a:ext cx="2691810" cy="400110"/>
          </a:xfrm>
          <a:prstGeom prst="rect">
            <a:avLst/>
          </a:prstGeom>
          <a:noFill/>
        </p:spPr>
        <p:txBody>
          <a:bodyPr wrap="square" rtlCol="0">
            <a:spAutoFit/>
          </a:bodyPr>
          <a:lstStyle/>
          <a:p>
            <a:pPr algn="ctr"/>
            <a:r>
              <a:rPr lang="lt-LT" sz="2000" dirty="0" smtClean="0"/>
              <a:t>stačiakampė </a:t>
            </a:r>
            <a:endParaRPr lang="lt-LT" sz="2000" dirty="0"/>
          </a:p>
        </p:txBody>
      </p:sp>
      <p:sp>
        <p:nvSpPr>
          <p:cNvPr id="20" name="TextBox 19"/>
          <p:cNvSpPr txBox="1"/>
          <p:nvPr/>
        </p:nvSpPr>
        <p:spPr>
          <a:xfrm>
            <a:off x="9387110" y="5634908"/>
            <a:ext cx="2691810" cy="400110"/>
          </a:xfrm>
          <a:prstGeom prst="rect">
            <a:avLst/>
          </a:prstGeom>
          <a:noFill/>
        </p:spPr>
        <p:txBody>
          <a:bodyPr wrap="square" rtlCol="0">
            <a:spAutoFit/>
          </a:bodyPr>
          <a:lstStyle/>
          <a:p>
            <a:pPr algn="ctr"/>
            <a:r>
              <a:rPr lang="lt-LT" sz="2000" dirty="0" smtClean="0"/>
              <a:t>šešiakampė </a:t>
            </a:r>
            <a:endParaRPr lang="lt-LT" sz="2000" dirty="0"/>
          </a:p>
        </p:txBody>
      </p:sp>
    </p:spTree>
    <p:extLst>
      <p:ext uri="{BB962C8B-B14F-4D97-AF65-F5344CB8AC3E}">
        <p14:creationId xmlns:p14="http://schemas.microsoft.com/office/powerpoint/2010/main" val="204111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SOM </a:t>
            </a:r>
            <a:r>
              <a:rPr lang="pl-PL" dirty="0" err="1" smtClean="0"/>
              <a:t>kaiminys</a:t>
            </a:r>
            <a:r>
              <a:rPr lang="lt-LT" dirty="0"/>
              <a:t>tės sąvoka</a:t>
            </a:r>
            <a:endParaRPr lang="en-US" dirty="0"/>
          </a:p>
        </p:txBody>
      </p:sp>
      <p:sp>
        <p:nvSpPr>
          <p:cNvPr id="3" name="Content Placeholder 2"/>
          <p:cNvSpPr>
            <a:spLocks noGrp="1"/>
          </p:cNvSpPr>
          <p:nvPr>
            <p:ph idx="1"/>
          </p:nvPr>
        </p:nvSpPr>
        <p:spPr/>
        <p:txBody>
          <a:bodyPr/>
          <a:lstStyle/>
          <a:p>
            <a:pPr marL="0" indent="0">
              <a:buNone/>
            </a:pPr>
            <a:endParaRPr lang="en-US"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pic>
        <p:nvPicPr>
          <p:cNvPr id="5" name="Picture 4"/>
          <p:cNvPicPr>
            <a:picLocks noChangeAspect="1"/>
          </p:cNvPicPr>
          <p:nvPr/>
        </p:nvPicPr>
        <p:blipFill rotWithShape="1">
          <a:blip r:embed="rId2"/>
          <a:srcRect l="3581" t="9079"/>
          <a:stretch/>
        </p:blipFill>
        <p:spPr>
          <a:xfrm>
            <a:off x="1737360" y="2484120"/>
            <a:ext cx="7797745" cy="3388042"/>
          </a:xfrm>
          <a:prstGeom prst="rect">
            <a:avLst/>
          </a:prstGeom>
        </p:spPr>
      </p:pic>
    </p:spTree>
    <p:extLst>
      <p:ext uri="{BB962C8B-B14F-4D97-AF65-F5344CB8AC3E}">
        <p14:creationId xmlns:p14="http://schemas.microsoft.com/office/powerpoint/2010/main" val="187152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SOM kaiminystės funkcijos</a:t>
            </a:r>
            <a:endParaRPr lang="en-US" dirty="0"/>
          </a:p>
        </p:txBody>
      </p:sp>
      <p:sp>
        <p:nvSpPr>
          <p:cNvPr id="3" name="Symbol zastępczy zawartości 2"/>
          <p:cNvSpPr>
            <a:spLocks noGrp="1"/>
          </p:cNvSpPr>
          <p:nvPr>
            <p:ph idx="1"/>
          </p:nvPr>
        </p:nvSpPr>
        <p:spPr/>
        <p:txBody>
          <a:bodyPr/>
          <a:lstStyle/>
          <a:p>
            <a:pPr marL="0" indent="0">
              <a:buNone/>
            </a:pPr>
            <a:r>
              <a:rPr lang="lt-LT" dirty="0" smtClean="0"/>
              <a:t>G(w, v) yra kaiminystės funkcija, kur w ir v yra neorientuoto grafo (SOM struktūra) viršūnės. Funkcija turi teigiamas reikšmes ir gali būti įvairių formų:</a:t>
            </a:r>
          </a:p>
          <a:p>
            <a:r>
              <a:rPr lang="lt-LT" dirty="0" smtClean="0"/>
              <a:t>Kvadratinė kaiminystės funkcija</a:t>
            </a:r>
          </a:p>
          <a:p>
            <a:endParaRPr lang="lt-LT" dirty="0"/>
          </a:p>
          <a:p>
            <a:pPr marL="0" indent="0">
              <a:buNone/>
            </a:pPr>
            <a:r>
              <a:rPr lang="lt-LT" dirty="0" smtClean="0"/>
              <a:t>	čia                 yra trumpiausias kelias tarp w ir v. </a:t>
            </a:r>
          </a:p>
          <a:p>
            <a:r>
              <a:rPr lang="lt-LT" dirty="0" smtClean="0"/>
              <a:t>Gauso kaiminystės funkcija</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27</a:t>
            </a:fld>
            <a:endParaRPr lang="en-US" dirty="0"/>
          </a:p>
        </p:txBody>
      </p:sp>
      <p:pic>
        <p:nvPicPr>
          <p:cNvPr id="5" name="Obraz 4"/>
          <p:cNvPicPr>
            <a:picLocks noChangeAspect="1"/>
          </p:cNvPicPr>
          <p:nvPr/>
        </p:nvPicPr>
        <p:blipFill>
          <a:blip r:embed="rId2"/>
          <a:stretch>
            <a:fillRect/>
          </a:stretch>
        </p:blipFill>
        <p:spPr>
          <a:xfrm>
            <a:off x="5913473" y="2951363"/>
            <a:ext cx="3609975" cy="885825"/>
          </a:xfrm>
          <a:prstGeom prst="rect">
            <a:avLst/>
          </a:prstGeom>
        </p:spPr>
      </p:pic>
      <p:pic>
        <p:nvPicPr>
          <p:cNvPr id="6" name="Obraz 5"/>
          <p:cNvPicPr>
            <a:picLocks noChangeAspect="1"/>
          </p:cNvPicPr>
          <p:nvPr/>
        </p:nvPicPr>
        <p:blipFill>
          <a:blip r:embed="rId3"/>
          <a:stretch>
            <a:fillRect/>
          </a:stretch>
        </p:blipFill>
        <p:spPr>
          <a:xfrm>
            <a:off x="2933038" y="3996942"/>
            <a:ext cx="885825" cy="276225"/>
          </a:xfrm>
          <a:prstGeom prst="rect">
            <a:avLst/>
          </a:prstGeom>
        </p:spPr>
      </p:pic>
      <p:pic>
        <p:nvPicPr>
          <p:cNvPr id="7" name="Obraz 6"/>
          <p:cNvPicPr>
            <a:picLocks noChangeAspect="1"/>
          </p:cNvPicPr>
          <p:nvPr/>
        </p:nvPicPr>
        <p:blipFill>
          <a:blip r:embed="rId4"/>
          <a:stretch>
            <a:fillRect/>
          </a:stretch>
        </p:blipFill>
        <p:spPr>
          <a:xfrm>
            <a:off x="5913472" y="4420393"/>
            <a:ext cx="3590153" cy="846087"/>
          </a:xfrm>
          <a:prstGeom prst="rect">
            <a:avLst/>
          </a:prstGeom>
        </p:spPr>
      </p:pic>
    </p:spTree>
    <p:extLst>
      <p:ext uri="{BB962C8B-B14F-4D97-AF65-F5344CB8AC3E}">
        <p14:creationId xmlns:p14="http://schemas.microsoft.com/office/powerpoint/2010/main" val="20293152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Kaiminystės funkcijos</a:t>
            </a:r>
            <a:endParaRPr lang="en-US" dirty="0"/>
          </a:p>
        </p:txBody>
      </p:sp>
      <p:sp>
        <p:nvSpPr>
          <p:cNvPr id="3" name="Symbol zastępczy zawartości 2"/>
          <p:cNvSpPr>
            <a:spLocks noGrp="1"/>
          </p:cNvSpPr>
          <p:nvPr>
            <p:ph idx="1"/>
          </p:nvPr>
        </p:nvSpPr>
        <p:spPr/>
        <p:txBody>
          <a:bodyPr/>
          <a:lstStyle/>
          <a:p>
            <a:endParaRPr lang="en-US"/>
          </a:p>
        </p:txBody>
      </p:sp>
      <p:sp>
        <p:nvSpPr>
          <p:cNvPr id="4" name="Symbol zastępczy numeru slajdu 3"/>
          <p:cNvSpPr>
            <a:spLocks noGrp="1"/>
          </p:cNvSpPr>
          <p:nvPr>
            <p:ph type="sldNum" sz="quarter" idx="12"/>
          </p:nvPr>
        </p:nvSpPr>
        <p:spPr/>
        <p:txBody>
          <a:bodyPr/>
          <a:lstStyle/>
          <a:p>
            <a:fld id="{6D22F896-40B5-4ADD-8801-0D06FADFA095}" type="slidenum">
              <a:rPr lang="en-US" smtClean="0"/>
              <a:t>28</a:t>
            </a:fld>
            <a:endParaRPr lang="en-US" dirty="0"/>
          </a:p>
        </p:txBody>
      </p:sp>
      <p:pic>
        <p:nvPicPr>
          <p:cNvPr id="5" name="Obraz 4"/>
          <p:cNvPicPr>
            <a:picLocks noChangeAspect="1"/>
          </p:cNvPicPr>
          <p:nvPr/>
        </p:nvPicPr>
        <p:blipFill>
          <a:blip r:embed="rId2"/>
          <a:stretch>
            <a:fillRect/>
          </a:stretch>
        </p:blipFill>
        <p:spPr>
          <a:xfrm>
            <a:off x="1534696" y="2015732"/>
            <a:ext cx="4344802" cy="3178761"/>
          </a:xfrm>
          <a:prstGeom prst="rect">
            <a:avLst/>
          </a:prstGeom>
        </p:spPr>
      </p:pic>
      <p:pic>
        <p:nvPicPr>
          <p:cNvPr id="6" name="Obraz 5"/>
          <p:cNvPicPr>
            <a:picLocks noChangeAspect="1"/>
          </p:cNvPicPr>
          <p:nvPr/>
        </p:nvPicPr>
        <p:blipFill>
          <a:blip r:embed="rId3"/>
          <a:stretch>
            <a:fillRect/>
          </a:stretch>
        </p:blipFill>
        <p:spPr>
          <a:xfrm>
            <a:off x="6378079" y="2018295"/>
            <a:ext cx="4676775" cy="3448050"/>
          </a:xfrm>
          <a:prstGeom prst="rect">
            <a:avLst/>
          </a:prstGeom>
        </p:spPr>
      </p:pic>
    </p:spTree>
    <p:extLst>
      <p:ext uri="{BB962C8B-B14F-4D97-AF65-F5344CB8AC3E}">
        <p14:creationId xmlns:p14="http://schemas.microsoft.com/office/powerpoint/2010/main" val="21150782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Kaiminystės funkcijos</a:t>
            </a:r>
            <a:endParaRPr lang="en-US" dirty="0"/>
          </a:p>
        </p:txBody>
      </p:sp>
      <p:sp>
        <p:nvSpPr>
          <p:cNvPr id="3" name="Symbol zastępczy zawartości 2"/>
          <p:cNvSpPr>
            <a:spLocks noGrp="1"/>
          </p:cNvSpPr>
          <p:nvPr>
            <p:ph idx="1"/>
          </p:nvPr>
        </p:nvSpPr>
        <p:spPr/>
        <p:txBody>
          <a:bodyPr/>
          <a:lstStyle/>
          <a:p>
            <a:endParaRPr lang="en-US"/>
          </a:p>
        </p:txBody>
      </p:sp>
      <p:sp>
        <p:nvSpPr>
          <p:cNvPr id="4" name="Symbol zastępczy numeru slajdu 3"/>
          <p:cNvSpPr>
            <a:spLocks noGrp="1"/>
          </p:cNvSpPr>
          <p:nvPr>
            <p:ph type="sldNum" sz="quarter" idx="12"/>
          </p:nvPr>
        </p:nvSpPr>
        <p:spPr/>
        <p:txBody>
          <a:bodyPr/>
          <a:lstStyle/>
          <a:p>
            <a:fld id="{6D22F896-40B5-4ADD-8801-0D06FADFA095}" type="slidenum">
              <a:rPr lang="en-US" smtClean="0"/>
              <a:t>29</a:t>
            </a:fld>
            <a:endParaRPr lang="en-US" dirty="0"/>
          </a:p>
        </p:txBody>
      </p:sp>
      <p:pic>
        <p:nvPicPr>
          <p:cNvPr id="6" name="Obraz 5"/>
          <p:cNvPicPr>
            <a:picLocks noChangeAspect="1"/>
          </p:cNvPicPr>
          <p:nvPr/>
        </p:nvPicPr>
        <p:blipFill>
          <a:blip r:embed="rId2"/>
          <a:stretch>
            <a:fillRect/>
          </a:stretch>
        </p:blipFill>
        <p:spPr>
          <a:xfrm>
            <a:off x="2041862" y="2015732"/>
            <a:ext cx="8505825" cy="3171825"/>
          </a:xfrm>
          <a:prstGeom prst="rect">
            <a:avLst/>
          </a:prstGeom>
        </p:spPr>
      </p:pic>
    </p:spTree>
    <p:extLst>
      <p:ext uri="{BB962C8B-B14F-4D97-AF65-F5344CB8AC3E}">
        <p14:creationId xmlns:p14="http://schemas.microsoft.com/office/powerpoint/2010/main" val="3842846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Idėja</a:t>
            </a:r>
            <a:endParaRPr lang="en-US" dirty="0"/>
          </a:p>
        </p:txBody>
      </p:sp>
      <p:sp>
        <p:nvSpPr>
          <p:cNvPr id="3" name="Symbol zastępczy zawartości 2"/>
          <p:cNvSpPr>
            <a:spLocks noGrp="1"/>
          </p:cNvSpPr>
          <p:nvPr>
            <p:ph idx="1"/>
          </p:nvPr>
        </p:nvSpPr>
        <p:spPr/>
        <p:txBody>
          <a:bodyPr/>
          <a:lstStyle/>
          <a:p>
            <a:r>
              <a:rPr lang="lt-LT" dirty="0" smtClean="0"/>
              <a:t>Vienas pagrindinių apmokymo be mokytojo būdų yra taip vadinamas konkurencingas mokymasis (ang. </a:t>
            </a:r>
            <a:r>
              <a:rPr lang="lt-LT" i="1" dirty="0" smtClean="0"/>
              <a:t>Competetive learning</a:t>
            </a:r>
            <a:r>
              <a:rPr lang="lt-LT" dirty="0" smtClean="0"/>
              <a:t>). Šiame mokymosi būde pavieniai neuronai konkuruoja tarpūsavyje dėl teisės vaizduoti įvesties duomenis.</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6543492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SOM k</a:t>
            </a:r>
            <a:r>
              <a:rPr lang="pl-PL" dirty="0" err="1"/>
              <a:t>aim</a:t>
            </a:r>
            <a:r>
              <a:rPr lang="lt-LT" dirty="0" smtClean="0"/>
              <a:t>ynystė</a:t>
            </a:r>
            <a:r>
              <a:rPr lang="pl-PL" dirty="0" smtClean="0"/>
              <a:t>s </a:t>
            </a:r>
            <a:r>
              <a:rPr lang="pl-PL" dirty="0" err="1" smtClean="0"/>
              <a:t>funkcij</a:t>
            </a:r>
            <a:r>
              <a:rPr lang="lt-LT" dirty="0" smtClean="0"/>
              <a:t>ų apibendrinimas </a:t>
            </a:r>
            <a:br>
              <a:rPr lang="lt-LT" dirty="0" smtClean="0"/>
            </a:br>
            <a:r>
              <a:rPr lang="lt-LT" dirty="0" smtClean="0"/>
              <a:t>taisyklė – Winner Takes Most</a:t>
            </a:r>
            <a:endParaRPr lang="pl-PL" dirty="0"/>
          </a:p>
        </p:txBody>
      </p:sp>
      <p:sp>
        <p:nvSpPr>
          <p:cNvPr id="3" name="Content Placeholder 2"/>
          <p:cNvSpPr>
            <a:spLocks noGrp="1"/>
          </p:cNvSpPr>
          <p:nvPr>
            <p:ph sz="half" idx="1"/>
          </p:nvPr>
        </p:nvSpPr>
        <p:spPr>
          <a:xfrm>
            <a:off x="1534694" y="2010878"/>
            <a:ext cx="5841465" cy="3438144"/>
          </a:xfrm>
        </p:spPr>
        <p:txBody>
          <a:bodyPr/>
          <a:lstStyle/>
          <a:p>
            <a:r>
              <a:rPr lang="lt-LT" dirty="0" smtClean="0"/>
              <a:t>Kaimynystė </a:t>
            </a:r>
            <a:r>
              <a:rPr lang="lt-LT" dirty="0"/>
              <a:t>gali būti </a:t>
            </a:r>
            <a:endParaRPr lang="pl-PL" dirty="0"/>
          </a:p>
          <a:p>
            <a:pPr lvl="1"/>
            <a:r>
              <a:rPr lang="lt-LT" dirty="0"/>
              <a:t>apibrėžta griežtai</a:t>
            </a:r>
            <a:r>
              <a:rPr lang="pl-PL" dirty="0"/>
              <a:t>, </a:t>
            </a:r>
            <a:r>
              <a:rPr lang="pl-PL" dirty="0" err="1"/>
              <a:t>t.y</a:t>
            </a:r>
            <a:r>
              <a:rPr lang="pl-PL" dirty="0"/>
              <a:t>. </a:t>
            </a:r>
            <a:r>
              <a:rPr lang="lt-LT" dirty="0"/>
              <a:t>0/</a:t>
            </a:r>
            <a:r>
              <a:rPr lang="pl-PL" dirty="0"/>
              <a:t>1, arba</a:t>
            </a:r>
          </a:p>
          <a:p>
            <a:pPr lvl="1"/>
            <a:r>
              <a:rPr lang="lt-LT" dirty="0"/>
              <a:t>n</a:t>
            </a:r>
            <a:r>
              <a:rPr lang="pl-PL" dirty="0" err="1"/>
              <a:t>audojant</a:t>
            </a:r>
            <a:r>
              <a:rPr lang="pl-PL" dirty="0"/>
              <a:t> </a:t>
            </a:r>
            <a:r>
              <a:rPr lang="pl-PL" dirty="0" err="1"/>
              <a:t>priklausomumo</a:t>
            </a:r>
            <a:r>
              <a:rPr lang="pl-PL" dirty="0"/>
              <a:t> </a:t>
            </a:r>
            <a:r>
              <a:rPr lang="pl-PL" dirty="0" err="1"/>
              <a:t>funkcij</a:t>
            </a:r>
            <a:r>
              <a:rPr lang="lt-LT" dirty="0"/>
              <a:t>ą [0,</a:t>
            </a:r>
            <a:r>
              <a:rPr lang="pl-PL" dirty="0"/>
              <a:t>1</a:t>
            </a:r>
            <a:r>
              <a:rPr lang="lt-LT" dirty="0" smtClean="0"/>
              <a:t>]</a:t>
            </a:r>
            <a:r>
              <a:rPr lang="pl-PL" dirty="0" smtClean="0"/>
              <a:t> </a:t>
            </a:r>
            <a:r>
              <a:rPr lang="lt-LT" dirty="0" smtClean="0"/>
              <a:t>priklausomumo </a:t>
            </a:r>
            <a:r>
              <a:rPr lang="lt-LT" dirty="0"/>
              <a:t>funkcijos</a:t>
            </a:r>
            <a:endParaRPr lang="pl-PL" dirty="0"/>
          </a:p>
          <a:p>
            <a:pPr marL="0" indent="0">
              <a:buNone/>
            </a:pPr>
            <a:endParaRPr lang="en-US" dirty="0"/>
          </a:p>
        </p:txBody>
      </p:sp>
      <p:sp>
        <p:nvSpPr>
          <p:cNvPr id="7" name="Content Placeholder 6"/>
          <p:cNvSpPr>
            <a:spLocks noGrp="1"/>
          </p:cNvSpPr>
          <p:nvPr>
            <p:ph sz="half" idx="2"/>
          </p:nvPr>
        </p:nvSpPr>
        <p:spPr>
          <a:xfrm>
            <a:off x="7208521" y="2727959"/>
            <a:ext cx="4983480" cy="2688097"/>
          </a:xfrm>
        </p:spPr>
        <p:txBody>
          <a:bodyPr/>
          <a:lstStyle/>
          <a:p>
            <a:pPr marL="0" indent="0">
              <a:buNone/>
            </a:pPr>
            <a:endParaRPr lang="pl-PL" dirty="0"/>
          </a:p>
          <a:p>
            <a:pPr marL="0" indent="0">
              <a:buNone/>
            </a:pPr>
            <a:r>
              <a:rPr lang="lt-LT" b="1" dirty="0"/>
              <a:t>Kaimynystė</a:t>
            </a:r>
            <a:r>
              <a:rPr lang="pl-PL" b="1" dirty="0"/>
              <a:t>s </a:t>
            </a:r>
            <a:r>
              <a:rPr lang="lt-LT" b="1" dirty="0"/>
              <a:t>priklausomumo funkcijos</a:t>
            </a:r>
            <a:endParaRPr lang="pl-PL" b="1"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30</a:t>
            </a:fld>
            <a:endParaRPr lang="en-US" dirty="0"/>
          </a:p>
        </p:txBody>
      </p:sp>
      <p:pic>
        <p:nvPicPr>
          <p:cNvPr id="6" name="Picture 5"/>
          <p:cNvPicPr>
            <a:picLocks noChangeAspect="1"/>
          </p:cNvPicPr>
          <p:nvPr/>
        </p:nvPicPr>
        <p:blipFill>
          <a:blip r:embed="rId2"/>
          <a:stretch>
            <a:fillRect/>
          </a:stretch>
        </p:blipFill>
        <p:spPr>
          <a:xfrm>
            <a:off x="411547" y="3695297"/>
            <a:ext cx="11766456" cy="3162703"/>
          </a:xfrm>
          <a:prstGeom prst="rect">
            <a:avLst/>
          </a:prstGeom>
        </p:spPr>
      </p:pic>
    </p:spTree>
    <p:extLst>
      <p:ext uri="{BB962C8B-B14F-4D97-AF65-F5344CB8AC3E}">
        <p14:creationId xmlns:p14="http://schemas.microsoft.com/office/powerpoint/2010/main" val="394437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Kohoneno algoritmas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34695" y="2015732"/>
                <a:ext cx="10572424" cy="4095701"/>
              </a:xfrm>
            </p:spPr>
            <p:txBody>
              <a:bodyPr>
                <a:noAutofit/>
              </a:bodyPr>
              <a:lstStyle/>
              <a:p>
                <a:pPr marL="457200" indent="-457200">
                  <a:buFont typeface="+mj-lt"/>
                  <a:buAutoNum type="arabicPeriod"/>
                </a:pPr>
                <a:r>
                  <a:rPr lang="lt-LT" dirty="0" smtClean="0"/>
                  <a:t>Parenkame algoritmo žingsnių kartojimo skaičių </a:t>
                </a:r>
                <a:r>
                  <a:rPr lang="lt-LT" i="1" dirty="0" smtClean="0"/>
                  <a:t>T</a:t>
                </a:r>
              </a:p>
              <a:p>
                <a:pPr marL="457200" indent="-457200">
                  <a:buFont typeface="+mj-lt"/>
                  <a:buAutoNum type="arabicPeriod"/>
                </a:pPr>
                <a:r>
                  <a:rPr lang="lt-LT" dirty="0" smtClean="0"/>
                  <a:t>Atsitiktiniu būdu nustatome visų neuronų svorius</a:t>
                </a:r>
              </a:p>
              <a:p>
                <a:pPr marL="457200" indent="-457200">
                  <a:buFont typeface="+mj-lt"/>
                  <a:buAutoNum type="arabicPeriod"/>
                </a:pPr>
                <a:r>
                  <a:rPr lang="lt-LT" dirty="0" smtClean="0"/>
                  <a:t>Įeiname į ciklą su kartojim</a:t>
                </a:r>
                <a:r>
                  <a:rPr lang="lt-LT" dirty="0"/>
                  <a:t>ų</a:t>
                </a:r>
                <a:r>
                  <a:rPr lang="lt-LT" dirty="0" smtClean="0"/>
                  <a:t> skaitliuku </a:t>
                </a:r>
                <a:r>
                  <a:rPr lang="lt-LT" i="1" dirty="0" smtClean="0"/>
                  <a:t>t</a:t>
                </a:r>
                <a:r>
                  <a:rPr lang="pl-PL" dirty="0" smtClean="0"/>
                  <a:t> = 0</a:t>
                </a:r>
                <a:endParaRPr lang="lt-LT" dirty="0" smtClean="0"/>
              </a:p>
              <a:p>
                <a:pPr marL="457200" indent="-457200">
                  <a:buFont typeface="+mj-lt"/>
                  <a:buAutoNum type="arabicPeriod"/>
                </a:pPr>
                <a:r>
                  <a:rPr lang="lt-LT" dirty="0" smtClean="0"/>
                  <a:t>Atsitiktinai parenkame įvesties duomenų šabloną </a:t>
                </a:r>
                <a:r>
                  <a:rPr lang="lt-LT" i="1" dirty="0" smtClean="0"/>
                  <a:t>P</a:t>
                </a:r>
              </a:p>
              <a:p>
                <a:pPr marL="457200" indent="-457200">
                  <a:buFont typeface="+mj-lt"/>
                  <a:buAutoNum type="arabicPeriod"/>
                </a:pPr>
                <a:r>
                  <a:rPr lang="lt-LT" dirty="0" smtClean="0"/>
                  <a:t>Apskaičiuojame viršūnę (neuroną) </a:t>
                </a:r>
                <a:r>
                  <a:rPr lang="lt-LT" i="1" dirty="0" smtClean="0"/>
                  <a:t>v</a:t>
                </a:r>
                <a:r>
                  <a:rPr lang="lt-LT" dirty="0" smtClean="0"/>
                  <a:t>, kurios svorių rinkinys  </a:t>
                </a:r>
                <a14:m>
                  <m:oMath xmlns:m="http://schemas.openxmlformats.org/officeDocument/2006/math">
                    <m:r>
                      <a:rPr lang="el-GR" i="1" smtClean="0">
                        <a:latin typeface="Cambria Math" panose="02040503050406030204" pitchFamily="18" charset="0"/>
                      </a:rPr>
                      <m:t>𝜋</m:t>
                    </m:r>
                  </m:oMath>
                </a14:m>
                <a:r>
                  <a:rPr lang="lt-LT" dirty="0" smtClean="0"/>
                  <a:t>(</a:t>
                </a:r>
                <a:r>
                  <a:rPr lang="lt-LT" i="1" dirty="0" smtClean="0"/>
                  <a:t>v</a:t>
                </a:r>
                <a:r>
                  <a:rPr lang="lt-LT" dirty="0" smtClean="0"/>
                  <a:t>) yra arčiausiai </a:t>
                </a:r>
                <a:r>
                  <a:rPr lang="lt-LT" i="1" dirty="0" smtClean="0"/>
                  <a:t>P</a:t>
                </a:r>
              </a:p>
              <a:p>
                <a:pPr marL="457200" indent="-457200">
                  <a:buFont typeface="+mj-lt"/>
                  <a:buAutoNum type="arabicPeriod"/>
                </a:pPr>
                <a:r>
                  <a:rPr lang="lt-LT" dirty="0" smtClean="0"/>
                  <a:t>Visiems </a:t>
                </a:r>
                <a:r>
                  <a:rPr lang="lt-LT" i="1" dirty="0" smtClean="0"/>
                  <a:t>v</a:t>
                </a:r>
                <a:r>
                  <a:rPr lang="lt-LT" dirty="0" smtClean="0"/>
                  <a:t> neurono kaimynams atliekame</a:t>
                </a:r>
              </a:p>
              <a:p>
                <a:pPr marL="0" indent="0">
                  <a:buNone/>
                </a:pPr>
                <a:r>
                  <a:rPr lang="lt-LT" dirty="0" smtClean="0"/>
                  <a:t>        čia                               yra teigiamų reikšmių funkcija, kurios mažėja didėjant iteracijoms. </a:t>
                </a:r>
              </a:p>
              <a:p>
                <a:pPr marL="457200" indent="-457200">
                  <a:buFont typeface="+mj-lt"/>
                  <a:buAutoNum type="arabicPeriod" startAt="7"/>
                </a:pPr>
                <a:r>
                  <a:rPr lang="lt-LT" dirty="0" smtClean="0"/>
                  <a:t>t</a:t>
                </a:r>
                <a:r>
                  <a:rPr lang="pl-PL" dirty="0" smtClean="0"/>
                  <a:t>++, GOTO 4</a:t>
                </a:r>
                <a:r>
                  <a:rPr lang="lt-LT" dirty="0"/>
                  <a:t/>
                </a:r>
                <a:br>
                  <a:rPr lang="lt-LT"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34695" y="2015732"/>
                <a:ext cx="10572424" cy="4095701"/>
              </a:xfrm>
              <a:blipFill>
                <a:blip r:embed="rId2"/>
                <a:stretch>
                  <a:fillRect l="-807" t="-1042" r="-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D22F896-40B5-4ADD-8801-0D06FADFA095}" type="slidenum">
              <a:rPr lang="en-US" smtClean="0"/>
              <a:t>31</a:t>
            </a:fld>
            <a:endParaRPr lang="en-US" dirty="0"/>
          </a:p>
        </p:txBody>
      </p:sp>
      <p:pic>
        <p:nvPicPr>
          <p:cNvPr id="5" name="Picture 4"/>
          <p:cNvPicPr>
            <a:picLocks noChangeAspect="1"/>
          </p:cNvPicPr>
          <p:nvPr/>
        </p:nvPicPr>
        <p:blipFill>
          <a:blip r:embed="rId3"/>
          <a:stretch>
            <a:fillRect/>
          </a:stretch>
        </p:blipFill>
        <p:spPr>
          <a:xfrm>
            <a:off x="12617436" y="-47992"/>
            <a:ext cx="6908668" cy="5925317"/>
          </a:xfrm>
          <a:prstGeom prst="rect">
            <a:avLst/>
          </a:prstGeom>
        </p:spPr>
      </p:pic>
      <p:pic>
        <p:nvPicPr>
          <p:cNvPr id="8" name="Obraz 7"/>
          <p:cNvPicPr>
            <a:picLocks noChangeAspect="1"/>
          </p:cNvPicPr>
          <p:nvPr/>
        </p:nvPicPr>
        <p:blipFill>
          <a:blip r:embed="rId4"/>
          <a:stretch>
            <a:fillRect/>
          </a:stretch>
        </p:blipFill>
        <p:spPr>
          <a:xfrm>
            <a:off x="2543748" y="5026509"/>
            <a:ext cx="1695450" cy="419100"/>
          </a:xfrm>
          <a:prstGeom prst="rect">
            <a:avLst/>
          </a:prstGeom>
        </p:spPr>
      </p:pic>
      <p:pic>
        <p:nvPicPr>
          <p:cNvPr id="9" name="Obraz 8"/>
          <p:cNvPicPr>
            <a:picLocks noChangeAspect="1"/>
          </p:cNvPicPr>
          <p:nvPr/>
        </p:nvPicPr>
        <p:blipFill>
          <a:blip r:embed="rId5"/>
          <a:stretch>
            <a:fillRect/>
          </a:stretch>
        </p:blipFill>
        <p:spPr>
          <a:xfrm>
            <a:off x="6820907" y="4531209"/>
            <a:ext cx="4629150" cy="495300"/>
          </a:xfrm>
          <a:prstGeom prst="rect">
            <a:avLst/>
          </a:prstGeom>
        </p:spPr>
      </p:pic>
    </p:spTree>
    <p:extLst>
      <p:ext uri="{BB962C8B-B14F-4D97-AF65-F5344CB8AC3E}">
        <p14:creationId xmlns:p14="http://schemas.microsoft.com/office/powerpoint/2010/main" val="214821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r>
              <a:rPr lang="pl-PL" b="1" dirty="0" err="1" smtClean="0"/>
              <a:t>Veikimo</a:t>
            </a:r>
            <a:r>
              <a:rPr lang="pl-PL" b="1" dirty="0" smtClean="0"/>
              <a:t> </a:t>
            </a:r>
            <a:r>
              <a:rPr lang="pl-PL" b="1" dirty="0" err="1" smtClean="0"/>
              <a:t>iliustracija</a:t>
            </a:r>
            <a:r>
              <a:rPr lang="pl-PL" b="1" dirty="0" smtClean="0"/>
              <a:t> </a:t>
            </a:r>
            <a:endParaRPr lang="en-US" b="1" dirty="0"/>
          </a:p>
        </p:txBody>
      </p:sp>
      <p:sp>
        <p:nvSpPr>
          <p:cNvPr id="4" name="Slide Number Placeholder 3"/>
          <p:cNvSpPr>
            <a:spLocks noGrp="1"/>
          </p:cNvSpPr>
          <p:nvPr>
            <p:ph type="sldNum" sz="quarter" idx="12"/>
          </p:nvPr>
        </p:nvSpPr>
        <p:spPr/>
        <p:txBody>
          <a:bodyPr/>
          <a:lstStyle/>
          <a:p>
            <a:fld id="{6D22F896-40B5-4ADD-8801-0D06FADFA095}" type="slidenum">
              <a:rPr lang="en-US" smtClean="0"/>
              <a:t>32</a:t>
            </a:fld>
            <a:endParaRPr lang="en-US" dirty="0"/>
          </a:p>
        </p:txBody>
      </p:sp>
      <p:pic>
        <p:nvPicPr>
          <p:cNvPr id="5" name="Picture 4"/>
          <p:cNvPicPr>
            <a:picLocks noChangeAspect="1"/>
          </p:cNvPicPr>
          <p:nvPr/>
        </p:nvPicPr>
        <p:blipFill>
          <a:blip r:embed="rId2"/>
          <a:stretch>
            <a:fillRect/>
          </a:stretch>
        </p:blipFill>
        <p:spPr>
          <a:xfrm>
            <a:off x="4692154" y="2015732"/>
            <a:ext cx="6362700" cy="3552825"/>
          </a:xfrm>
          <a:prstGeom prst="rect">
            <a:avLst/>
          </a:prstGeom>
        </p:spPr>
      </p:pic>
      <p:sp>
        <p:nvSpPr>
          <p:cNvPr id="6" name="Rectangle 5"/>
          <p:cNvSpPr/>
          <p:nvPr/>
        </p:nvSpPr>
        <p:spPr>
          <a:xfrm>
            <a:off x="1417962" y="5568557"/>
            <a:ext cx="5508175" cy="369332"/>
          </a:xfrm>
          <a:prstGeom prst="rect">
            <a:avLst/>
          </a:prstGeom>
        </p:spPr>
        <p:txBody>
          <a:bodyPr wrap="none">
            <a:spAutoFit/>
          </a:bodyPr>
          <a:lstStyle/>
          <a:p>
            <a:r>
              <a:rPr lang="en-US" dirty="0">
                <a:hlinkClick r:id="rId3"/>
              </a:rPr>
              <a:t>https://</a:t>
            </a:r>
            <a:r>
              <a:rPr lang="en-US" dirty="0" smtClean="0">
                <a:hlinkClick r:id="rId3"/>
              </a:rPr>
              <a:t>www.youtube.com/watch?v=GdZckTLNqsY</a:t>
            </a:r>
            <a:r>
              <a:rPr lang="pl-PL" dirty="0" smtClean="0"/>
              <a:t> </a:t>
            </a:r>
            <a:endParaRPr lang="en-US" dirty="0"/>
          </a:p>
        </p:txBody>
      </p:sp>
    </p:spTree>
    <p:extLst>
      <p:ext uri="{BB962C8B-B14F-4D97-AF65-F5344CB8AC3E}">
        <p14:creationId xmlns:p14="http://schemas.microsoft.com/office/powerpoint/2010/main" val="41056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33</a:t>
            </a:fld>
            <a:endParaRPr lang="en-US" dirty="0"/>
          </a:p>
        </p:txBody>
      </p:sp>
      <p:pic>
        <p:nvPicPr>
          <p:cNvPr id="5" name="Picture 4"/>
          <p:cNvPicPr>
            <a:picLocks noChangeAspect="1"/>
          </p:cNvPicPr>
          <p:nvPr/>
        </p:nvPicPr>
        <p:blipFill>
          <a:blip r:embed="rId2"/>
          <a:stretch>
            <a:fillRect/>
          </a:stretch>
        </p:blipFill>
        <p:spPr>
          <a:xfrm>
            <a:off x="4358779" y="2015732"/>
            <a:ext cx="6696075" cy="3800475"/>
          </a:xfrm>
          <a:prstGeom prst="rect">
            <a:avLst/>
          </a:prstGeom>
        </p:spPr>
      </p:pic>
    </p:spTree>
    <p:extLst>
      <p:ext uri="{BB962C8B-B14F-4D97-AF65-F5344CB8AC3E}">
        <p14:creationId xmlns:p14="http://schemas.microsoft.com/office/powerpoint/2010/main" val="227217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pic>
        <p:nvPicPr>
          <p:cNvPr id="5" name="Picture 4"/>
          <p:cNvPicPr>
            <a:picLocks noChangeAspect="1"/>
          </p:cNvPicPr>
          <p:nvPr/>
        </p:nvPicPr>
        <p:blipFill>
          <a:blip r:embed="rId2"/>
          <a:stretch>
            <a:fillRect/>
          </a:stretch>
        </p:blipFill>
        <p:spPr>
          <a:xfrm>
            <a:off x="4406404" y="2015732"/>
            <a:ext cx="6648450" cy="3886200"/>
          </a:xfrm>
          <a:prstGeom prst="rect">
            <a:avLst/>
          </a:prstGeom>
        </p:spPr>
      </p:pic>
    </p:spTree>
    <p:extLst>
      <p:ext uri="{BB962C8B-B14F-4D97-AF65-F5344CB8AC3E}">
        <p14:creationId xmlns:p14="http://schemas.microsoft.com/office/powerpoint/2010/main" val="166541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35</a:t>
            </a:fld>
            <a:endParaRPr lang="en-US" dirty="0"/>
          </a:p>
        </p:txBody>
      </p:sp>
      <p:pic>
        <p:nvPicPr>
          <p:cNvPr id="5" name="Picture 4"/>
          <p:cNvPicPr>
            <a:picLocks noChangeAspect="1"/>
          </p:cNvPicPr>
          <p:nvPr/>
        </p:nvPicPr>
        <p:blipFill>
          <a:blip r:embed="rId2"/>
          <a:stretch>
            <a:fillRect/>
          </a:stretch>
        </p:blipFill>
        <p:spPr>
          <a:xfrm>
            <a:off x="1545643" y="2038879"/>
            <a:ext cx="8942055" cy="3450613"/>
          </a:xfrm>
          <a:prstGeom prst="rect">
            <a:avLst/>
          </a:prstGeom>
        </p:spPr>
      </p:pic>
    </p:spTree>
    <p:extLst>
      <p:ext uri="{BB962C8B-B14F-4D97-AF65-F5344CB8AC3E}">
        <p14:creationId xmlns:p14="http://schemas.microsoft.com/office/powerpoint/2010/main" val="162921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pic>
        <p:nvPicPr>
          <p:cNvPr id="5" name="Picture 4"/>
          <p:cNvPicPr>
            <a:picLocks noChangeAspect="1"/>
          </p:cNvPicPr>
          <p:nvPr/>
        </p:nvPicPr>
        <p:blipFill>
          <a:blip r:embed="rId2"/>
          <a:stretch>
            <a:fillRect/>
          </a:stretch>
        </p:blipFill>
        <p:spPr>
          <a:xfrm>
            <a:off x="1534696" y="2015732"/>
            <a:ext cx="6562725" cy="3695700"/>
          </a:xfrm>
          <a:prstGeom prst="rect">
            <a:avLst/>
          </a:prstGeom>
        </p:spPr>
      </p:pic>
    </p:spTree>
    <p:extLst>
      <p:ext uri="{BB962C8B-B14F-4D97-AF65-F5344CB8AC3E}">
        <p14:creationId xmlns:p14="http://schemas.microsoft.com/office/powerpoint/2010/main" val="376769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37</a:t>
            </a:fld>
            <a:endParaRPr lang="en-US" dirty="0"/>
          </a:p>
        </p:txBody>
      </p:sp>
      <p:pic>
        <p:nvPicPr>
          <p:cNvPr id="5" name="Picture 4"/>
          <p:cNvPicPr>
            <a:picLocks noChangeAspect="1"/>
          </p:cNvPicPr>
          <p:nvPr/>
        </p:nvPicPr>
        <p:blipFill rotWithShape="1">
          <a:blip r:embed="rId2"/>
          <a:srcRect b="14107"/>
          <a:stretch/>
        </p:blipFill>
        <p:spPr>
          <a:xfrm>
            <a:off x="1534696" y="2015732"/>
            <a:ext cx="5715000" cy="3272548"/>
          </a:xfrm>
          <a:prstGeom prst="rect">
            <a:avLst/>
          </a:prstGeom>
        </p:spPr>
      </p:pic>
    </p:spTree>
    <p:extLst>
      <p:ext uri="{BB962C8B-B14F-4D97-AF65-F5344CB8AC3E}">
        <p14:creationId xmlns:p14="http://schemas.microsoft.com/office/powerpoint/2010/main" val="312411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pic>
        <p:nvPicPr>
          <p:cNvPr id="6" name="Picture 5"/>
          <p:cNvPicPr>
            <a:picLocks noChangeAspect="1"/>
          </p:cNvPicPr>
          <p:nvPr/>
        </p:nvPicPr>
        <p:blipFill rotWithShape="1">
          <a:blip r:embed="rId2"/>
          <a:srcRect b="10663"/>
          <a:stretch/>
        </p:blipFill>
        <p:spPr>
          <a:xfrm>
            <a:off x="1436414" y="2015732"/>
            <a:ext cx="6562725" cy="3242068"/>
          </a:xfrm>
          <a:prstGeom prst="rect">
            <a:avLst/>
          </a:prstGeom>
        </p:spPr>
      </p:pic>
    </p:spTree>
    <p:extLst>
      <p:ext uri="{BB962C8B-B14F-4D97-AF65-F5344CB8AC3E}">
        <p14:creationId xmlns:p14="http://schemas.microsoft.com/office/powerpoint/2010/main" val="320638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39</a:t>
            </a:fld>
            <a:endParaRPr lang="en-US" dirty="0"/>
          </a:p>
        </p:txBody>
      </p:sp>
      <p:pic>
        <p:nvPicPr>
          <p:cNvPr id="5" name="Picture 4"/>
          <p:cNvPicPr>
            <a:picLocks noChangeAspect="1"/>
          </p:cNvPicPr>
          <p:nvPr/>
        </p:nvPicPr>
        <p:blipFill>
          <a:blip r:embed="rId2"/>
          <a:stretch>
            <a:fillRect/>
          </a:stretch>
        </p:blipFill>
        <p:spPr>
          <a:xfrm>
            <a:off x="1534696" y="2030575"/>
            <a:ext cx="6657975" cy="3305175"/>
          </a:xfrm>
          <a:prstGeom prst="rect">
            <a:avLst/>
          </a:prstGeom>
        </p:spPr>
      </p:pic>
    </p:spTree>
    <p:extLst>
      <p:ext uri="{BB962C8B-B14F-4D97-AF65-F5344CB8AC3E}">
        <p14:creationId xmlns:p14="http://schemas.microsoft.com/office/powerpoint/2010/main" val="373291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Charakteringos savybės</a:t>
            </a:r>
            <a:endParaRPr lang="en-US" dirty="0"/>
          </a:p>
        </p:txBody>
      </p:sp>
      <p:sp>
        <p:nvSpPr>
          <p:cNvPr id="3" name="Symbol zastępczy zawartości 2"/>
          <p:cNvSpPr>
            <a:spLocks noGrp="1"/>
          </p:cNvSpPr>
          <p:nvPr>
            <p:ph idx="1"/>
          </p:nvPr>
        </p:nvSpPr>
        <p:spPr>
          <a:xfrm>
            <a:off x="5525670" y="2015732"/>
            <a:ext cx="5529183" cy="3450613"/>
          </a:xfrm>
        </p:spPr>
        <p:txBody>
          <a:bodyPr/>
          <a:lstStyle/>
          <a:p>
            <a:r>
              <a:rPr lang="lt-LT" dirty="0" smtClean="0"/>
              <a:t>Dažniausiai tinklas susideda iš vieno įvesties sluoksnio ir vieno išvesties sluoksnio</a:t>
            </a:r>
          </a:p>
          <a:p>
            <a:r>
              <a:rPr lang="lt-LT" dirty="0" smtClean="0"/>
              <a:t>Kiekvienas neuronas sujungtas su visais </a:t>
            </a:r>
            <a:r>
              <a:rPr lang="lt-LT" dirty="0"/>
              <a:t>K</a:t>
            </a:r>
            <a:r>
              <a:rPr lang="lt-LT" dirty="0" smtClean="0"/>
              <a:t> dydžio įvesties vektoriaus dedamaisiais</a:t>
            </a:r>
            <a:r>
              <a:rPr lang="pl-PL" dirty="0" smtClean="0"/>
              <a:t> </a:t>
            </a:r>
            <a:r>
              <a:rPr lang="lt-LT" dirty="0"/>
              <a:t>panaudojant svorių vektorių </a:t>
            </a:r>
            <a:r>
              <a:rPr lang="pl-PL" dirty="0" smtClean="0"/>
              <a:t>.</a:t>
            </a:r>
            <a:endParaRPr lang="lt-LT" dirty="0" smtClean="0"/>
          </a:p>
          <a:p>
            <a:r>
              <a:rPr lang="lt-LT" dirty="0" smtClean="0"/>
              <a:t>Neuronai tiesiniai</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4</a:t>
            </a:fld>
            <a:endParaRPr lang="en-US" dirty="0"/>
          </a:p>
        </p:txBody>
      </p:sp>
      <p:pic>
        <p:nvPicPr>
          <p:cNvPr id="8" name="Obraz 7"/>
          <p:cNvPicPr>
            <a:picLocks noChangeAspect="1"/>
          </p:cNvPicPr>
          <p:nvPr/>
        </p:nvPicPr>
        <p:blipFill>
          <a:blip r:embed="rId2"/>
          <a:stretch>
            <a:fillRect/>
          </a:stretch>
        </p:blipFill>
        <p:spPr>
          <a:xfrm>
            <a:off x="1291079" y="2168842"/>
            <a:ext cx="4095750" cy="2124075"/>
          </a:xfrm>
          <a:prstGeom prst="rect">
            <a:avLst/>
          </a:prstGeom>
        </p:spPr>
      </p:pic>
      <p:pic>
        <p:nvPicPr>
          <p:cNvPr id="10" name="Obraz 9"/>
          <p:cNvPicPr>
            <a:picLocks noChangeAspect="1"/>
          </p:cNvPicPr>
          <p:nvPr/>
        </p:nvPicPr>
        <p:blipFill>
          <a:blip r:embed="rId3"/>
          <a:stretch>
            <a:fillRect/>
          </a:stretch>
        </p:blipFill>
        <p:spPr>
          <a:xfrm>
            <a:off x="7949363" y="4413106"/>
            <a:ext cx="1800225" cy="942975"/>
          </a:xfrm>
          <a:prstGeom prst="rect">
            <a:avLst/>
          </a:prstGeom>
        </p:spPr>
      </p:pic>
    </p:spTree>
    <p:extLst>
      <p:ext uri="{BB962C8B-B14F-4D97-AF65-F5344CB8AC3E}">
        <p14:creationId xmlns:p14="http://schemas.microsoft.com/office/powerpoint/2010/main" val="26078567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pic>
        <p:nvPicPr>
          <p:cNvPr id="5" name="Picture 4"/>
          <p:cNvPicPr>
            <a:picLocks noChangeAspect="1"/>
          </p:cNvPicPr>
          <p:nvPr/>
        </p:nvPicPr>
        <p:blipFill>
          <a:blip r:embed="rId2"/>
          <a:stretch>
            <a:fillRect/>
          </a:stretch>
        </p:blipFill>
        <p:spPr>
          <a:xfrm>
            <a:off x="1534696" y="2015732"/>
            <a:ext cx="6581775" cy="3276600"/>
          </a:xfrm>
          <a:prstGeom prst="rect">
            <a:avLst/>
          </a:prstGeom>
        </p:spPr>
      </p:pic>
    </p:spTree>
    <p:extLst>
      <p:ext uri="{BB962C8B-B14F-4D97-AF65-F5344CB8AC3E}">
        <p14:creationId xmlns:p14="http://schemas.microsoft.com/office/powerpoint/2010/main" val="356463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r>
              <a:rPr lang="pl-PL" dirty="0" smtClean="0"/>
              <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41</a:t>
            </a:fld>
            <a:endParaRPr lang="en-US" dirty="0"/>
          </a:p>
        </p:txBody>
      </p:sp>
      <p:pic>
        <p:nvPicPr>
          <p:cNvPr id="5" name="Picture 4"/>
          <p:cNvPicPr>
            <a:picLocks noChangeAspect="1"/>
          </p:cNvPicPr>
          <p:nvPr/>
        </p:nvPicPr>
        <p:blipFill>
          <a:blip r:embed="rId2"/>
          <a:stretch>
            <a:fillRect/>
          </a:stretch>
        </p:blipFill>
        <p:spPr>
          <a:xfrm>
            <a:off x="1534696" y="2131313"/>
            <a:ext cx="6610350" cy="3219450"/>
          </a:xfrm>
          <a:prstGeom prst="rect">
            <a:avLst/>
          </a:prstGeom>
        </p:spPr>
      </p:pic>
    </p:spTree>
    <p:extLst>
      <p:ext uri="{BB962C8B-B14F-4D97-AF65-F5344CB8AC3E}">
        <p14:creationId xmlns:p14="http://schemas.microsoft.com/office/powerpoint/2010/main" val="317293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Save organizuojantys neuroniniai </a:t>
            </a:r>
            <a:r>
              <a:rPr lang="lt-LT" dirty="0" smtClean="0"/>
              <a:t>tinklai</a:t>
            </a:r>
            <a:r>
              <a:rPr lang="pl-PL" dirty="0" smtClean="0"/>
              <a:t/>
            </a:r>
            <a:br>
              <a:rPr lang="pl-PL" dirty="0" smtClean="0"/>
            </a:br>
            <a:r>
              <a:rPr lang="lt-LT" dirty="0" smtClean="0"/>
              <a:t>(</a:t>
            </a:r>
            <a:r>
              <a:rPr lang="pl-PL" i="1" dirty="0" err="1" smtClean="0"/>
              <a:t>Self</a:t>
            </a:r>
            <a:r>
              <a:rPr lang="pl-PL" i="1" dirty="0" smtClean="0"/>
              <a:t> </a:t>
            </a:r>
            <a:r>
              <a:rPr lang="pl-PL" i="1" dirty="0" err="1" smtClean="0"/>
              <a:t>organizing</a:t>
            </a:r>
            <a:r>
              <a:rPr lang="pl-PL" i="1" dirty="0" smtClean="0"/>
              <a:t> </a:t>
            </a:r>
            <a:r>
              <a:rPr lang="pl-PL" i="1" dirty="0" err="1" smtClean="0"/>
              <a:t>maps</a:t>
            </a:r>
            <a:r>
              <a:rPr lang="lt-LT" dirty="0" smtClean="0"/>
              <a:t>)</a:t>
            </a:r>
            <a:endParaRPr lang="en-US" dirty="0"/>
          </a:p>
        </p:txBody>
      </p:sp>
      <p:sp>
        <p:nvSpPr>
          <p:cNvPr id="3" name="Content Placeholder 2"/>
          <p:cNvSpPr>
            <a:spLocks noGrp="1"/>
          </p:cNvSpPr>
          <p:nvPr>
            <p:ph idx="1"/>
          </p:nvPr>
        </p:nvSpPr>
        <p:spPr/>
        <p:txBody>
          <a:bodyPr/>
          <a:lstStyle/>
          <a:p>
            <a:r>
              <a:rPr lang="pl-PL" dirty="0" smtClean="0"/>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42</a:t>
            </a:fld>
            <a:endParaRPr lang="en-US" dirty="0"/>
          </a:p>
        </p:txBody>
      </p:sp>
      <p:pic>
        <p:nvPicPr>
          <p:cNvPr id="5" name="Picture 4"/>
          <p:cNvPicPr>
            <a:picLocks noChangeAspect="1"/>
          </p:cNvPicPr>
          <p:nvPr/>
        </p:nvPicPr>
        <p:blipFill>
          <a:blip r:embed="rId2"/>
          <a:stretch>
            <a:fillRect/>
          </a:stretch>
        </p:blipFill>
        <p:spPr>
          <a:xfrm>
            <a:off x="1534696" y="2180220"/>
            <a:ext cx="6515100" cy="3286125"/>
          </a:xfrm>
          <a:prstGeom prst="rect">
            <a:avLst/>
          </a:prstGeom>
        </p:spPr>
      </p:pic>
    </p:spTree>
    <p:extLst>
      <p:ext uri="{BB962C8B-B14F-4D97-AF65-F5344CB8AC3E}">
        <p14:creationId xmlns:p14="http://schemas.microsoft.com/office/powerpoint/2010/main" val="140787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Analizuojamų duomenų panašumo grafinis vaizdavimas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43</a:t>
            </a:fld>
            <a:endParaRPr lang="en-US" dirty="0"/>
          </a:p>
        </p:txBody>
      </p:sp>
      <p:pic>
        <p:nvPicPr>
          <p:cNvPr id="5" name="Picture 4"/>
          <p:cNvPicPr>
            <a:picLocks noChangeAspect="1"/>
          </p:cNvPicPr>
          <p:nvPr/>
        </p:nvPicPr>
        <p:blipFill>
          <a:blip r:embed="rId2"/>
          <a:stretch>
            <a:fillRect/>
          </a:stretch>
        </p:blipFill>
        <p:spPr>
          <a:xfrm>
            <a:off x="1523121" y="2050456"/>
            <a:ext cx="7099537" cy="3450613"/>
          </a:xfrm>
          <a:prstGeom prst="rect">
            <a:avLst/>
          </a:prstGeom>
        </p:spPr>
      </p:pic>
    </p:spTree>
    <p:extLst>
      <p:ext uri="{BB962C8B-B14F-4D97-AF65-F5344CB8AC3E}">
        <p14:creationId xmlns:p14="http://schemas.microsoft.com/office/powerpoint/2010/main" val="29036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Analizuojamų duomenų panašumo grafinis vaizdavimas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44</a:t>
            </a:fld>
            <a:endParaRPr lang="en-US" dirty="0"/>
          </a:p>
        </p:txBody>
      </p:sp>
      <p:pic>
        <p:nvPicPr>
          <p:cNvPr id="6" name="Picture 5"/>
          <p:cNvPicPr>
            <a:picLocks noChangeAspect="1"/>
          </p:cNvPicPr>
          <p:nvPr/>
        </p:nvPicPr>
        <p:blipFill>
          <a:blip r:embed="rId2"/>
          <a:stretch>
            <a:fillRect/>
          </a:stretch>
        </p:blipFill>
        <p:spPr>
          <a:xfrm>
            <a:off x="3079665" y="1983468"/>
            <a:ext cx="3863178" cy="3653548"/>
          </a:xfrm>
          <a:prstGeom prst="rect">
            <a:avLst/>
          </a:prstGeom>
        </p:spPr>
      </p:pic>
      <p:sp>
        <p:nvSpPr>
          <p:cNvPr id="7" name="Rectangle 6"/>
          <p:cNvSpPr/>
          <p:nvPr/>
        </p:nvSpPr>
        <p:spPr>
          <a:xfrm>
            <a:off x="1534696" y="5628323"/>
            <a:ext cx="5408147" cy="369332"/>
          </a:xfrm>
          <a:prstGeom prst="rect">
            <a:avLst/>
          </a:prstGeom>
        </p:spPr>
        <p:txBody>
          <a:bodyPr wrap="none">
            <a:spAutoFit/>
          </a:bodyPr>
          <a:lstStyle/>
          <a:p>
            <a:r>
              <a:rPr lang="en-US" dirty="0">
                <a:hlinkClick r:id="rId3"/>
              </a:rPr>
              <a:t>https://</a:t>
            </a:r>
            <a:r>
              <a:rPr lang="en-US" dirty="0" smtClean="0">
                <a:hlinkClick r:id="rId3"/>
              </a:rPr>
              <a:t>www.youtube.com/watch?v=B2Z-IFHcMxg</a:t>
            </a:r>
            <a:r>
              <a:rPr lang="pl-PL" dirty="0" smtClean="0"/>
              <a:t> </a:t>
            </a:r>
            <a:endParaRPr lang="en-US" dirty="0"/>
          </a:p>
        </p:txBody>
      </p:sp>
      <p:pic>
        <p:nvPicPr>
          <p:cNvPr id="8" name="Picture 7"/>
          <p:cNvPicPr>
            <a:picLocks noChangeAspect="1"/>
          </p:cNvPicPr>
          <p:nvPr/>
        </p:nvPicPr>
        <p:blipFill>
          <a:blip r:embed="rId4"/>
          <a:stretch>
            <a:fillRect/>
          </a:stretch>
        </p:blipFill>
        <p:spPr>
          <a:xfrm>
            <a:off x="7212262" y="2015732"/>
            <a:ext cx="3842592" cy="3589020"/>
          </a:xfrm>
          <a:prstGeom prst="rect">
            <a:avLst/>
          </a:prstGeom>
        </p:spPr>
      </p:pic>
      <p:sp>
        <p:nvSpPr>
          <p:cNvPr id="9" name="Rectangle 8"/>
          <p:cNvSpPr/>
          <p:nvPr/>
        </p:nvSpPr>
        <p:spPr>
          <a:xfrm rot="16200000">
            <a:off x="1314862" y="3517854"/>
            <a:ext cx="2090637" cy="584775"/>
          </a:xfrm>
          <a:prstGeom prst="rect">
            <a:avLst/>
          </a:prstGeom>
        </p:spPr>
        <p:txBody>
          <a:bodyPr wrap="none">
            <a:spAutoFit/>
          </a:bodyPr>
          <a:lstStyle/>
          <a:p>
            <a:r>
              <a:rPr lang="en-US" sz="3200" dirty="0" err="1"/>
              <a:t>Iliustracija</a:t>
            </a:r>
            <a:endParaRPr lang="en-US" dirty="0"/>
          </a:p>
        </p:txBody>
      </p:sp>
    </p:spTree>
    <p:extLst>
      <p:ext uri="{BB962C8B-B14F-4D97-AF65-F5344CB8AC3E}">
        <p14:creationId xmlns:p14="http://schemas.microsoft.com/office/powerpoint/2010/main" val="182344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Taikymai – duomenų vizualizavimas mažinant dimensių skaičių</a:t>
            </a:r>
            <a:endParaRPr lang="en-US" dirty="0"/>
          </a:p>
        </p:txBody>
      </p:sp>
      <p:pic>
        <p:nvPicPr>
          <p:cNvPr id="5" name="Symbol zastępczy zawartości 4"/>
          <p:cNvPicPr>
            <a:picLocks noGrp="1" noChangeAspect="1"/>
          </p:cNvPicPr>
          <p:nvPr>
            <p:ph idx="1"/>
          </p:nvPr>
        </p:nvPicPr>
        <p:blipFill>
          <a:blip r:embed="rId2"/>
          <a:stretch>
            <a:fillRect/>
          </a:stretch>
        </p:blipFill>
        <p:spPr>
          <a:xfrm>
            <a:off x="4828381" y="2055019"/>
            <a:ext cx="2933700" cy="3371850"/>
          </a:xfrm>
          <a:prstGeom prst="rect">
            <a:avLst/>
          </a:prstGeom>
        </p:spPr>
      </p:pic>
      <p:sp>
        <p:nvSpPr>
          <p:cNvPr id="4" name="Symbol zastępczy numeru slajdu 3"/>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31930775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Neparametriniai mokymosi metodai</a:t>
            </a:r>
            <a:endParaRPr lang="en-US" dirty="0"/>
          </a:p>
        </p:txBody>
      </p:sp>
      <p:sp>
        <p:nvSpPr>
          <p:cNvPr id="5" name="Symbol zastępczy tekstu 4"/>
          <p:cNvSpPr>
            <a:spLocks noGrp="1"/>
          </p:cNvSpPr>
          <p:nvPr>
            <p:ph type="body" idx="1"/>
          </p:nvPr>
        </p:nvSpPr>
        <p:spPr/>
        <p:txBody>
          <a:bodyPr/>
          <a:lstStyle/>
          <a:p>
            <a:endParaRPr lang="en-US"/>
          </a:p>
        </p:txBody>
      </p:sp>
      <p:sp>
        <p:nvSpPr>
          <p:cNvPr id="4" name="Symbol zastępczy numeru slajdu 3"/>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5700088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lt-LT" dirty="0"/>
              <a:t>Klasterizavimo uždaviniai ir </a:t>
            </a:r>
            <a:r>
              <a:rPr lang="lt-LT" dirty="0" smtClean="0"/>
              <a:t>metodai</a:t>
            </a:r>
            <a:endParaRPr lang="lt-LT" dirty="0"/>
          </a:p>
        </p:txBody>
      </p:sp>
      <p:sp>
        <p:nvSpPr>
          <p:cNvPr id="8" name="Text Placeholder 7"/>
          <p:cNvSpPr>
            <a:spLocks noGrp="1"/>
          </p:cNvSpPr>
          <p:nvPr>
            <p:ph type="body" idx="1"/>
          </p:nvPr>
        </p:nvSpPr>
        <p:spPr/>
        <p:txBody>
          <a:bodyPr/>
          <a:lstStyle/>
          <a:p>
            <a:r>
              <a:rPr lang="lt-LT" dirty="0"/>
              <a:t>K-</a:t>
            </a:r>
            <a:r>
              <a:rPr lang="pl-PL" dirty="0" err="1"/>
              <a:t>vidurki</a:t>
            </a:r>
            <a:r>
              <a:rPr lang="lt-LT" dirty="0"/>
              <a:t>ų metodas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pic>
        <p:nvPicPr>
          <p:cNvPr id="6146" name="Picture 2" descr="Рисунок 1. Гистограммы двух разбиени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409" y="210723"/>
            <a:ext cx="4486275"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6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4" name="Slide Number Placeholder 3"/>
          <p:cNvSpPr>
            <a:spLocks noGrp="1"/>
          </p:cNvSpPr>
          <p:nvPr>
            <p:ph type="sldNum" sz="quarter" idx="12"/>
          </p:nvPr>
        </p:nvSpPr>
        <p:spPr/>
        <p:txBody>
          <a:bodyPr/>
          <a:lstStyle/>
          <a:p>
            <a:fld id="{6D22F896-40B5-4ADD-8801-0D06FADFA095}" type="slidenum">
              <a:rPr lang="en-US" smtClean="0"/>
              <a:t>48</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sp>
        <p:nvSpPr>
          <p:cNvPr id="9" name="Content Placeholder 8"/>
          <p:cNvSpPr>
            <a:spLocks noGrp="1"/>
          </p:cNvSpPr>
          <p:nvPr>
            <p:ph idx="1"/>
          </p:nvPr>
        </p:nvSpPr>
        <p:spPr/>
        <p:txBody>
          <a:bodyPr/>
          <a:lstStyle/>
          <a:p>
            <a:r>
              <a:rPr lang="lt-LT" dirty="0"/>
              <a:t>Pradžia: parenkame numatomų segmentų skaičių K, turime aibę taškų x</a:t>
            </a:r>
            <a:r>
              <a:rPr lang="lt-LT" baseline="-25000" dirty="0"/>
              <a:t>1</a:t>
            </a:r>
            <a:r>
              <a:rPr lang="lt-LT" dirty="0"/>
              <a:t>, ..., x</a:t>
            </a:r>
            <a:r>
              <a:rPr lang="lt-LT" baseline="-25000" dirty="0"/>
              <a:t>n</a:t>
            </a:r>
            <a:endParaRPr lang="en-US" baseline="-25000" dirty="0"/>
          </a:p>
          <a:p>
            <a:r>
              <a:rPr lang="lt-LT" dirty="0" smtClean="0"/>
              <a:t>Pozicionuojame </a:t>
            </a:r>
            <a:r>
              <a:rPr lang="lt-LT" dirty="0"/>
              <a:t>centruoidus c</a:t>
            </a:r>
            <a:r>
              <a:rPr lang="lt-LT" baseline="-25000" dirty="0"/>
              <a:t>1</a:t>
            </a:r>
            <a:r>
              <a:rPr lang="lt-LT" dirty="0"/>
              <a:t>,..., c</a:t>
            </a:r>
            <a:r>
              <a:rPr lang="lt-LT" baseline="-25000" dirty="0"/>
              <a:t>K</a:t>
            </a:r>
            <a:r>
              <a:rPr lang="lt-LT" dirty="0"/>
              <a:t> </a:t>
            </a:r>
            <a:r>
              <a:rPr lang="lt-LT" dirty="0" smtClean="0"/>
              <a:t>atsitiktinėse vietose</a:t>
            </a:r>
            <a:endParaRPr lang="lt-LT" dirty="0"/>
          </a:p>
        </p:txBody>
      </p:sp>
    </p:spTree>
    <p:extLst>
      <p:ext uri="{BB962C8B-B14F-4D97-AF65-F5344CB8AC3E}">
        <p14:creationId xmlns:p14="http://schemas.microsoft.com/office/powerpoint/2010/main" val="32118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4" name="Slide Number Placeholder 3"/>
          <p:cNvSpPr>
            <a:spLocks noGrp="1"/>
          </p:cNvSpPr>
          <p:nvPr>
            <p:ph type="sldNum" sz="quarter" idx="12"/>
          </p:nvPr>
        </p:nvSpPr>
        <p:spPr/>
        <p:txBody>
          <a:bodyPr/>
          <a:lstStyle/>
          <a:p>
            <a:fld id="{6D22F896-40B5-4ADD-8801-0D06FADFA095}" type="slidenum">
              <a:rPr lang="en-US" smtClean="0"/>
              <a:t>49</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sp>
        <p:nvSpPr>
          <p:cNvPr id="9" name="Content Placeholder 8"/>
          <p:cNvSpPr>
            <a:spLocks noGrp="1"/>
          </p:cNvSpPr>
          <p:nvPr>
            <p:ph idx="1"/>
          </p:nvPr>
        </p:nvSpPr>
        <p:spPr/>
        <p:txBody>
          <a:bodyPr/>
          <a:lstStyle/>
          <a:p>
            <a:r>
              <a:rPr lang="lt-LT" dirty="0"/>
              <a:t>Pradžia: parenkame numatomų segmentų skaičių K, turime aibę taškų x</a:t>
            </a:r>
            <a:r>
              <a:rPr lang="lt-LT" baseline="-25000" dirty="0"/>
              <a:t>1</a:t>
            </a:r>
            <a:r>
              <a:rPr lang="lt-LT" dirty="0"/>
              <a:t>, ..., x</a:t>
            </a:r>
            <a:r>
              <a:rPr lang="lt-LT" baseline="-25000" dirty="0"/>
              <a:t>n</a:t>
            </a:r>
            <a:endParaRPr lang="en-US" baseline="-25000" dirty="0"/>
          </a:p>
          <a:p>
            <a:r>
              <a:rPr lang="lt-LT" dirty="0" smtClean="0"/>
              <a:t>Pozicionuojame </a:t>
            </a:r>
            <a:r>
              <a:rPr lang="lt-LT" dirty="0"/>
              <a:t>centruoidus c</a:t>
            </a:r>
            <a:r>
              <a:rPr lang="lt-LT" baseline="-25000" dirty="0"/>
              <a:t>1</a:t>
            </a:r>
            <a:r>
              <a:rPr lang="lt-LT" dirty="0"/>
              <a:t>,..., c</a:t>
            </a:r>
            <a:r>
              <a:rPr lang="lt-LT" baseline="-25000" dirty="0"/>
              <a:t>K</a:t>
            </a:r>
            <a:r>
              <a:rPr lang="lt-LT" dirty="0"/>
              <a:t> </a:t>
            </a:r>
            <a:r>
              <a:rPr lang="lt-LT" dirty="0" smtClean="0"/>
              <a:t>atsitiktinėse vietose</a:t>
            </a:r>
          </a:p>
          <a:p>
            <a:r>
              <a:rPr lang="lt-LT" dirty="0"/>
              <a:t>Kartoti kol pasieksime konvergenciją:</a:t>
            </a:r>
          </a:p>
          <a:p>
            <a:pPr lvl="1"/>
            <a:r>
              <a:rPr lang="lt-LT" dirty="0" smtClean="0"/>
              <a:t>kiekvienam </a:t>
            </a:r>
            <a:r>
              <a:rPr lang="lt-LT" dirty="0"/>
              <a:t>taškui x</a:t>
            </a:r>
            <a:r>
              <a:rPr lang="lt-LT" baseline="-25000" dirty="0"/>
              <a:t>i</a:t>
            </a:r>
            <a:r>
              <a:rPr lang="lt-LT" dirty="0"/>
              <a:t>:</a:t>
            </a:r>
          </a:p>
          <a:p>
            <a:pPr lvl="2"/>
            <a:r>
              <a:rPr lang="lt-LT" dirty="0" smtClean="0"/>
              <a:t>rasti </a:t>
            </a:r>
            <a:r>
              <a:rPr lang="lt-LT" dirty="0"/>
              <a:t>arčiausią centroidą c</a:t>
            </a:r>
            <a:r>
              <a:rPr lang="lt-LT" baseline="-25000" dirty="0"/>
              <a:t>j</a:t>
            </a:r>
            <a:r>
              <a:rPr lang="lt-LT" dirty="0"/>
              <a:t> argmin j D(x</a:t>
            </a:r>
            <a:r>
              <a:rPr lang="lt-LT" baseline="-25000" dirty="0"/>
              <a:t>i</a:t>
            </a:r>
            <a:r>
              <a:rPr lang="lt-LT" dirty="0"/>
              <a:t>,c</a:t>
            </a:r>
            <a:r>
              <a:rPr lang="lt-LT" baseline="-25000" dirty="0"/>
              <a:t>j</a:t>
            </a:r>
            <a:r>
              <a:rPr lang="lt-LT" dirty="0"/>
              <a:t>) // D(x</a:t>
            </a:r>
            <a:r>
              <a:rPr lang="lt-LT" baseline="-25000" dirty="0"/>
              <a:t>i</a:t>
            </a:r>
            <a:r>
              <a:rPr lang="lt-LT" dirty="0"/>
              <a:t>,c</a:t>
            </a:r>
            <a:r>
              <a:rPr lang="lt-LT" baseline="-25000" dirty="0"/>
              <a:t>j</a:t>
            </a:r>
            <a:r>
              <a:rPr lang="lt-LT" dirty="0"/>
              <a:t>)</a:t>
            </a:r>
            <a:r>
              <a:rPr lang="lt-LT" dirty="0" smtClean="0"/>
              <a:t> </a:t>
            </a:r>
            <a:r>
              <a:rPr lang="lt-LT" dirty="0"/>
              <a:t>- atstumo metrika</a:t>
            </a:r>
          </a:p>
          <a:p>
            <a:pPr lvl="2"/>
            <a:r>
              <a:rPr lang="lt-LT" dirty="0" smtClean="0"/>
              <a:t>priskirti </a:t>
            </a:r>
            <a:r>
              <a:rPr lang="lt-LT" dirty="0"/>
              <a:t>tašką x</a:t>
            </a:r>
            <a:r>
              <a:rPr lang="lt-LT" baseline="-25000" dirty="0"/>
              <a:t>i</a:t>
            </a:r>
            <a:r>
              <a:rPr lang="lt-LT" dirty="0"/>
              <a:t> segmentui j</a:t>
            </a:r>
          </a:p>
        </p:txBody>
      </p:sp>
    </p:spTree>
    <p:extLst>
      <p:ext uri="{BB962C8B-B14F-4D97-AF65-F5344CB8AC3E}">
        <p14:creationId xmlns:p14="http://schemas.microsoft.com/office/powerpoint/2010/main" val="404537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Taisyklė - </a:t>
            </a:r>
            <a:r>
              <a:rPr lang="lt-LT" dirty="0" err="1" smtClean="0"/>
              <a:t>Winner</a:t>
            </a:r>
            <a:r>
              <a:rPr lang="lt-LT" dirty="0" smtClean="0"/>
              <a:t> Takes All</a:t>
            </a:r>
            <a:endParaRPr lang="en-US" dirty="0"/>
          </a:p>
        </p:txBody>
      </p:sp>
      <p:sp>
        <p:nvSpPr>
          <p:cNvPr id="3" name="Symbol zastępczy zawartości 2"/>
          <p:cNvSpPr>
            <a:spLocks noGrp="1"/>
          </p:cNvSpPr>
          <p:nvPr>
            <p:ph idx="1"/>
          </p:nvPr>
        </p:nvSpPr>
        <p:spPr/>
        <p:txBody>
          <a:bodyPr/>
          <a:lstStyle/>
          <a:p>
            <a:pPr marL="0" indent="0">
              <a:buNone/>
            </a:pPr>
            <a:r>
              <a:rPr lang="lt-LT" dirty="0" smtClean="0"/>
              <a:t>Konkurencingame mokymosi būde tik vienas išvesties elementas gali būti aktyvioje būsenoje. Šis neuronas vadinamas </a:t>
            </a:r>
            <a:r>
              <a:rPr lang="lt-LT" i="1" dirty="0" smtClean="0"/>
              <a:t>laimėtoju</a:t>
            </a:r>
            <a:r>
              <a:rPr lang="lt-LT" dirty="0" smtClean="0"/>
              <a:t>. Tokios neuronų aktyvavimo taisyklės schema vadinama „laimėtojas ima viską“ (ang. </a:t>
            </a:r>
            <a:r>
              <a:rPr lang="lt-LT" i="1" dirty="0" smtClean="0"/>
              <a:t>Winner Takes All – WTA</a:t>
            </a:r>
            <a:r>
              <a:rPr lang="lt-LT" dirty="0" smtClean="0"/>
              <a:t>). Neuronas, kuris laimėjo, tampa dar labiau panašesnis į pavyzdį, kuriuo mokiname.</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9975630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4" name="Slide Number Placeholder 3"/>
          <p:cNvSpPr>
            <a:spLocks noGrp="1"/>
          </p:cNvSpPr>
          <p:nvPr>
            <p:ph type="sldNum" sz="quarter" idx="12"/>
          </p:nvPr>
        </p:nvSpPr>
        <p:spPr/>
        <p:txBody>
          <a:bodyPr/>
          <a:lstStyle/>
          <a:p>
            <a:fld id="{6D22F896-40B5-4ADD-8801-0D06FADFA095}" type="slidenum">
              <a:rPr lang="en-US" smtClean="0"/>
              <a:t>50</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sp>
        <p:nvSpPr>
          <p:cNvPr id="9" name="Content Placeholder 8"/>
          <p:cNvSpPr>
            <a:spLocks noGrp="1"/>
          </p:cNvSpPr>
          <p:nvPr>
            <p:ph idx="1"/>
          </p:nvPr>
        </p:nvSpPr>
        <p:spPr/>
        <p:txBody>
          <a:bodyPr/>
          <a:lstStyle/>
          <a:p>
            <a:r>
              <a:rPr lang="lt-LT" dirty="0"/>
              <a:t>Pradžia: parenkame numatomų segmentų skaičių K, turime aibę taškų x</a:t>
            </a:r>
            <a:r>
              <a:rPr lang="lt-LT" baseline="-25000" dirty="0"/>
              <a:t>1</a:t>
            </a:r>
            <a:r>
              <a:rPr lang="lt-LT" dirty="0"/>
              <a:t>, ..., x</a:t>
            </a:r>
            <a:r>
              <a:rPr lang="lt-LT" baseline="-25000" dirty="0"/>
              <a:t>n</a:t>
            </a:r>
            <a:endParaRPr lang="en-US" baseline="-25000" dirty="0"/>
          </a:p>
          <a:p>
            <a:r>
              <a:rPr lang="lt-LT" dirty="0" smtClean="0"/>
              <a:t>Pozicionuojame </a:t>
            </a:r>
            <a:r>
              <a:rPr lang="lt-LT" dirty="0"/>
              <a:t>centruoidus c</a:t>
            </a:r>
            <a:r>
              <a:rPr lang="lt-LT" baseline="-25000" dirty="0"/>
              <a:t>1</a:t>
            </a:r>
            <a:r>
              <a:rPr lang="lt-LT" dirty="0"/>
              <a:t>,..., c</a:t>
            </a:r>
            <a:r>
              <a:rPr lang="lt-LT" baseline="-25000" dirty="0"/>
              <a:t>K</a:t>
            </a:r>
            <a:r>
              <a:rPr lang="lt-LT" dirty="0"/>
              <a:t> </a:t>
            </a:r>
            <a:r>
              <a:rPr lang="lt-LT" dirty="0" smtClean="0"/>
              <a:t>atsitiktinėse vietose</a:t>
            </a:r>
          </a:p>
          <a:p>
            <a:r>
              <a:rPr lang="lt-LT" dirty="0"/>
              <a:t>Kartoti kol pasieksime konvergenciją:</a:t>
            </a:r>
          </a:p>
          <a:p>
            <a:pPr lvl="1"/>
            <a:r>
              <a:rPr lang="lt-LT" dirty="0" smtClean="0"/>
              <a:t>kiekvienam </a:t>
            </a:r>
            <a:r>
              <a:rPr lang="lt-LT" dirty="0"/>
              <a:t>taškui x</a:t>
            </a:r>
            <a:r>
              <a:rPr lang="lt-LT" baseline="-25000" dirty="0"/>
              <a:t>i</a:t>
            </a:r>
            <a:r>
              <a:rPr lang="lt-LT" dirty="0"/>
              <a:t>:</a:t>
            </a:r>
          </a:p>
          <a:p>
            <a:pPr lvl="2"/>
            <a:r>
              <a:rPr lang="lt-LT" dirty="0" smtClean="0"/>
              <a:t>rasti </a:t>
            </a:r>
            <a:r>
              <a:rPr lang="lt-LT" dirty="0"/>
              <a:t>arčiausią centroidą c</a:t>
            </a:r>
            <a:r>
              <a:rPr lang="lt-LT" baseline="-25000" dirty="0"/>
              <a:t>j</a:t>
            </a:r>
            <a:r>
              <a:rPr lang="lt-LT" dirty="0"/>
              <a:t> argmin j D(x</a:t>
            </a:r>
            <a:r>
              <a:rPr lang="lt-LT" baseline="-25000" dirty="0"/>
              <a:t>i</a:t>
            </a:r>
            <a:r>
              <a:rPr lang="lt-LT" dirty="0"/>
              <a:t>,c</a:t>
            </a:r>
            <a:r>
              <a:rPr lang="lt-LT" baseline="-25000" dirty="0"/>
              <a:t>j</a:t>
            </a:r>
            <a:r>
              <a:rPr lang="lt-LT" dirty="0"/>
              <a:t>) // D(x</a:t>
            </a:r>
            <a:r>
              <a:rPr lang="lt-LT" baseline="-25000" dirty="0"/>
              <a:t>i</a:t>
            </a:r>
            <a:r>
              <a:rPr lang="lt-LT" dirty="0"/>
              <a:t>,c</a:t>
            </a:r>
            <a:r>
              <a:rPr lang="lt-LT" baseline="-25000" dirty="0"/>
              <a:t>j</a:t>
            </a:r>
            <a:r>
              <a:rPr lang="lt-LT" dirty="0"/>
              <a:t>)</a:t>
            </a:r>
            <a:r>
              <a:rPr lang="lt-LT" dirty="0" smtClean="0"/>
              <a:t> </a:t>
            </a:r>
            <a:r>
              <a:rPr lang="lt-LT" dirty="0"/>
              <a:t>- atstumo metrika</a:t>
            </a:r>
          </a:p>
          <a:p>
            <a:pPr lvl="2"/>
            <a:r>
              <a:rPr lang="lt-LT" dirty="0" smtClean="0"/>
              <a:t>priskirti </a:t>
            </a:r>
            <a:r>
              <a:rPr lang="lt-LT" dirty="0"/>
              <a:t>tašką x</a:t>
            </a:r>
            <a:r>
              <a:rPr lang="lt-LT" baseline="-25000" dirty="0"/>
              <a:t>i</a:t>
            </a:r>
            <a:r>
              <a:rPr lang="lt-LT" dirty="0"/>
              <a:t> segmentui </a:t>
            </a:r>
            <a:r>
              <a:rPr lang="lt-LT" dirty="0" smtClean="0"/>
              <a:t>j</a:t>
            </a:r>
          </a:p>
          <a:p>
            <a:pPr lvl="1"/>
            <a:r>
              <a:rPr lang="lt-LT" dirty="0"/>
              <a:t>apskaičiuojamas naujas centroidas c</a:t>
            </a:r>
            <a:r>
              <a:rPr lang="lt-LT" baseline="-25000" dirty="0"/>
              <a:t>j</a:t>
            </a:r>
            <a:r>
              <a:rPr lang="lt-LT" dirty="0"/>
              <a:t> = j-jo segmento visų taškų aritmetinis vidurkis</a:t>
            </a:r>
          </a:p>
        </p:txBody>
      </p:sp>
    </p:spTree>
    <p:extLst>
      <p:ext uri="{BB962C8B-B14F-4D97-AF65-F5344CB8AC3E}">
        <p14:creationId xmlns:p14="http://schemas.microsoft.com/office/powerpoint/2010/main" val="119297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4" name="Slide Number Placeholder 3"/>
          <p:cNvSpPr>
            <a:spLocks noGrp="1"/>
          </p:cNvSpPr>
          <p:nvPr>
            <p:ph type="sldNum" sz="quarter" idx="12"/>
          </p:nvPr>
        </p:nvSpPr>
        <p:spPr/>
        <p:txBody>
          <a:bodyPr/>
          <a:lstStyle/>
          <a:p>
            <a:fld id="{6D22F896-40B5-4ADD-8801-0D06FADFA095}" type="slidenum">
              <a:rPr lang="en-US" smtClean="0"/>
              <a:t>51</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sp>
        <p:nvSpPr>
          <p:cNvPr id="9" name="Content Placeholder 8"/>
          <p:cNvSpPr>
            <a:spLocks noGrp="1"/>
          </p:cNvSpPr>
          <p:nvPr>
            <p:ph idx="1"/>
          </p:nvPr>
        </p:nvSpPr>
        <p:spPr/>
        <p:txBody>
          <a:bodyPr/>
          <a:lstStyle/>
          <a:p>
            <a:r>
              <a:rPr lang="lt-LT" dirty="0"/>
              <a:t>Pradžia: parenkame numatomų segmentų skaičių K, turime aibę taškų x</a:t>
            </a:r>
            <a:r>
              <a:rPr lang="lt-LT" baseline="-25000" dirty="0"/>
              <a:t>1</a:t>
            </a:r>
            <a:r>
              <a:rPr lang="lt-LT" dirty="0"/>
              <a:t>, ..., x</a:t>
            </a:r>
            <a:r>
              <a:rPr lang="lt-LT" baseline="-25000" dirty="0"/>
              <a:t>n</a:t>
            </a:r>
            <a:endParaRPr lang="en-US" baseline="-25000" dirty="0"/>
          </a:p>
          <a:p>
            <a:r>
              <a:rPr lang="lt-LT" dirty="0" smtClean="0"/>
              <a:t>Pozicionuojame </a:t>
            </a:r>
            <a:r>
              <a:rPr lang="lt-LT" dirty="0"/>
              <a:t>centruoidus c</a:t>
            </a:r>
            <a:r>
              <a:rPr lang="lt-LT" baseline="-25000" dirty="0"/>
              <a:t>1</a:t>
            </a:r>
            <a:r>
              <a:rPr lang="lt-LT" dirty="0"/>
              <a:t>,..., c</a:t>
            </a:r>
            <a:r>
              <a:rPr lang="lt-LT" baseline="-25000" dirty="0"/>
              <a:t>K</a:t>
            </a:r>
            <a:r>
              <a:rPr lang="lt-LT" dirty="0"/>
              <a:t> </a:t>
            </a:r>
            <a:r>
              <a:rPr lang="lt-LT" dirty="0" smtClean="0"/>
              <a:t>atsitiktinėse vietose</a:t>
            </a:r>
          </a:p>
          <a:p>
            <a:r>
              <a:rPr lang="lt-LT" dirty="0"/>
              <a:t>Kartoti kol pasieksime konvergenciją:</a:t>
            </a:r>
          </a:p>
          <a:p>
            <a:pPr lvl="1"/>
            <a:r>
              <a:rPr lang="lt-LT" dirty="0" smtClean="0"/>
              <a:t>kiekvienam </a:t>
            </a:r>
            <a:r>
              <a:rPr lang="lt-LT" dirty="0"/>
              <a:t>taškui x</a:t>
            </a:r>
            <a:r>
              <a:rPr lang="lt-LT" baseline="-25000" dirty="0"/>
              <a:t>i</a:t>
            </a:r>
            <a:r>
              <a:rPr lang="lt-LT" dirty="0"/>
              <a:t>:</a:t>
            </a:r>
          </a:p>
          <a:p>
            <a:pPr lvl="2"/>
            <a:r>
              <a:rPr lang="lt-LT" dirty="0" smtClean="0"/>
              <a:t>rasti </a:t>
            </a:r>
            <a:r>
              <a:rPr lang="lt-LT" dirty="0"/>
              <a:t>arčiausią centroidą c</a:t>
            </a:r>
            <a:r>
              <a:rPr lang="lt-LT" baseline="-25000" dirty="0"/>
              <a:t>j</a:t>
            </a:r>
            <a:r>
              <a:rPr lang="lt-LT" dirty="0"/>
              <a:t> argmin j D(x</a:t>
            </a:r>
            <a:r>
              <a:rPr lang="lt-LT" baseline="-25000" dirty="0"/>
              <a:t>i</a:t>
            </a:r>
            <a:r>
              <a:rPr lang="lt-LT" dirty="0"/>
              <a:t>,c</a:t>
            </a:r>
            <a:r>
              <a:rPr lang="lt-LT" baseline="-25000" dirty="0"/>
              <a:t>j</a:t>
            </a:r>
            <a:r>
              <a:rPr lang="lt-LT" dirty="0"/>
              <a:t>) // D(x</a:t>
            </a:r>
            <a:r>
              <a:rPr lang="lt-LT" baseline="-25000" dirty="0"/>
              <a:t>i</a:t>
            </a:r>
            <a:r>
              <a:rPr lang="lt-LT" dirty="0"/>
              <a:t>,c</a:t>
            </a:r>
            <a:r>
              <a:rPr lang="lt-LT" baseline="-25000" dirty="0"/>
              <a:t>j</a:t>
            </a:r>
            <a:r>
              <a:rPr lang="lt-LT" dirty="0"/>
              <a:t>)</a:t>
            </a:r>
            <a:r>
              <a:rPr lang="lt-LT" dirty="0" smtClean="0"/>
              <a:t> </a:t>
            </a:r>
            <a:r>
              <a:rPr lang="lt-LT" dirty="0"/>
              <a:t>- atstumo metrika</a:t>
            </a:r>
          </a:p>
          <a:p>
            <a:pPr lvl="2"/>
            <a:r>
              <a:rPr lang="lt-LT" dirty="0" smtClean="0"/>
              <a:t>priskirti </a:t>
            </a:r>
            <a:r>
              <a:rPr lang="lt-LT" dirty="0"/>
              <a:t>tašką x</a:t>
            </a:r>
            <a:r>
              <a:rPr lang="lt-LT" baseline="-25000" dirty="0"/>
              <a:t>i</a:t>
            </a:r>
            <a:r>
              <a:rPr lang="lt-LT" dirty="0"/>
              <a:t> segmentui </a:t>
            </a:r>
            <a:r>
              <a:rPr lang="lt-LT" dirty="0" smtClean="0"/>
              <a:t>j</a:t>
            </a:r>
          </a:p>
          <a:p>
            <a:pPr lvl="1"/>
            <a:r>
              <a:rPr lang="lt-LT" dirty="0"/>
              <a:t>apskaičiuojamas naujas centroidas c</a:t>
            </a:r>
            <a:r>
              <a:rPr lang="lt-LT" baseline="-25000" dirty="0"/>
              <a:t>j</a:t>
            </a:r>
            <a:r>
              <a:rPr lang="lt-LT" dirty="0"/>
              <a:t> = j-jo segmento visų taškų aritmetinis </a:t>
            </a:r>
            <a:r>
              <a:rPr lang="lt-LT" dirty="0" smtClean="0"/>
              <a:t>vidurkis</a:t>
            </a:r>
          </a:p>
          <a:p>
            <a:r>
              <a:rPr lang="lt-LT" dirty="0" smtClean="0"/>
              <a:t>Stabdyti kai segmentai nustoja keistis</a:t>
            </a:r>
            <a:endParaRPr lang="lt-LT" dirty="0"/>
          </a:p>
        </p:txBody>
      </p:sp>
    </p:spTree>
    <p:extLst>
      <p:ext uri="{BB962C8B-B14F-4D97-AF65-F5344CB8AC3E}">
        <p14:creationId xmlns:p14="http://schemas.microsoft.com/office/powerpoint/2010/main" val="191925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4" name="Slide Number Placeholder 3"/>
          <p:cNvSpPr>
            <a:spLocks noGrp="1"/>
          </p:cNvSpPr>
          <p:nvPr>
            <p:ph type="sldNum" sz="quarter" idx="12"/>
          </p:nvPr>
        </p:nvSpPr>
        <p:spPr/>
        <p:txBody>
          <a:bodyPr/>
          <a:lstStyle/>
          <a:p>
            <a:fld id="{6D22F896-40B5-4ADD-8801-0D06FADFA095}" type="slidenum">
              <a:rPr lang="en-US" smtClean="0"/>
              <a:t>52</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pic>
        <p:nvPicPr>
          <p:cNvPr id="5" name="Picture 4"/>
          <p:cNvPicPr>
            <a:picLocks noChangeAspect="1"/>
          </p:cNvPicPr>
          <p:nvPr/>
        </p:nvPicPr>
        <p:blipFill rotWithShape="1">
          <a:blip r:embed="rId3"/>
          <a:srcRect t="2069"/>
          <a:stretch/>
        </p:blipFill>
        <p:spPr>
          <a:xfrm>
            <a:off x="5410200" y="873760"/>
            <a:ext cx="6781800" cy="4654639"/>
          </a:xfrm>
          <a:prstGeom prst="rect">
            <a:avLst/>
          </a:prstGeom>
        </p:spPr>
      </p:pic>
    </p:spTree>
    <p:extLst>
      <p:ext uri="{BB962C8B-B14F-4D97-AF65-F5344CB8AC3E}">
        <p14:creationId xmlns:p14="http://schemas.microsoft.com/office/powerpoint/2010/main" val="267529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4" name="Slide Number Placeholder 3"/>
          <p:cNvSpPr>
            <a:spLocks noGrp="1"/>
          </p:cNvSpPr>
          <p:nvPr>
            <p:ph type="sldNum" sz="quarter" idx="12"/>
          </p:nvPr>
        </p:nvSpPr>
        <p:spPr/>
        <p:txBody>
          <a:bodyPr/>
          <a:lstStyle/>
          <a:p>
            <a:fld id="{6D22F896-40B5-4ADD-8801-0D06FADFA095}" type="slidenum">
              <a:rPr lang="en-US" smtClean="0"/>
              <a:t>53</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pic>
        <p:nvPicPr>
          <p:cNvPr id="5" name="Picture 4"/>
          <p:cNvPicPr>
            <a:picLocks noChangeAspect="1"/>
          </p:cNvPicPr>
          <p:nvPr/>
        </p:nvPicPr>
        <p:blipFill>
          <a:blip r:embed="rId3"/>
          <a:stretch>
            <a:fillRect/>
          </a:stretch>
        </p:blipFill>
        <p:spPr>
          <a:xfrm>
            <a:off x="5381625" y="854887"/>
            <a:ext cx="6810375" cy="4657725"/>
          </a:xfrm>
          <a:prstGeom prst="rect">
            <a:avLst/>
          </a:prstGeom>
        </p:spPr>
      </p:pic>
    </p:spTree>
    <p:extLst>
      <p:ext uri="{BB962C8B-B14F-4D97-AF65-F5344CB8AC3E}">
        <p14:creationId xmlns:p14="http://schemas.microsoft.com/office/powerpoint/2010/main" val="339606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4" name="Slide Number Placeholder 3"/>
          <p:cNvSpPr>
            <a:spLocks noGrp="1"/>
          </p:cNvSpPr>
          <p:nvPr>
            <p:ph type="sldNum" sz="quarter" idx="12"/>
          </p:nvPr>
        </p:nvSpPr>
        <p:spPr/>
        <p:txBody>
          <a:bodyPr/>
          <a:lstStyle/>
          <a:p>
            <a:fld id="{6D22F896-40B5-4ADD-8801-0D06FADFA095}" type="slidenum">
              <a:rPr lang="en-US" smtClean="0"/>
              <a:t>54</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pic>
        <p:nvPicPr>
          <p:cNvPr id="7" name="Picture 6"/>
          <p:cNvPicPr>
            <a:picLocks noChangeAspect="1"/>
          </p:cNvPicPr>
          <p:nvPr/>
        </p:nvPicPr>
        <p:blipFill>
          <a:blip r:embed="rId3"/>
          <a:stretch>
            <a:fillRect/>
          </a:stretch>
        </p:blipFill>
        <p:spPr>
          <a:xfrm>
            <a:off x="5429250" y="839612"/>
            <a:ext cx="6762750" cy="4619625"/>
          </a:xfrm>
          <a:prstGeom prst="rect">
            <a:avLst/>
          </a:prstGeom>
        </p:spPr>
      </p:pic>
    </p:spTree>
    <p:extLst>
      <p:ext uri="{BB962C8B-B14F-4D97-AF65-F5344CB8AC3E}">
        <p14:creationId xmlns:p14="http://schemas.microsoft.com/office/powerpoint/2010/main" val="229542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55</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pic>
        <p:nvPicPr>
          <p:cNvPr id="5" name="Picture 4"/>
          <p:cNvPicPr>
            <a:picLocks noChangeAspect="1"/>
          </p:cNvPicPr>
          <p:nvPr/>
        </p:nvPicPr>
        <p:blipFill>
          <a:blip r:embed="rId3"/>
          <a:stretch>
            <a:fillRect/>
          </a:stretch>
        </p:blipFill>
        <p:spPr>
          <a:xfrm>
            <a:off x="5419725" y="799095"/>
            <a:ext cx="6772275" cy="4667250"/>
          </a:xfrm>
          <a:prstGeom prst="rect">
            <a:avLst/>
          </a:prstGeom>
        </p:spPr>
      </p:pic>
    </p:spTree>
    <p:extLst>
      <p:ext uri="{BB962C8B-B14F-4D97-AF65-F5344CB8AC3E}">
        <p14:creationId xmlns:p14="http://schemas.microsoft.com/office/powerpoint/2010/main" val="43519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56</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pic>
        <p:nvPicPr>
          <p:cNvPr id="5" name="Picture 4"/>
          <p:cNvPicPr>
            <a:picLocks noChangeAspect="1"/>
          </p:cNvPicPr>
          <p:nvPr/>
        </p:nvPicPr>
        <p:blipFill rotWithShape="1">
          <a:blip r:embed="rId3"/>
          <a:srcRect t="2733"/>
          <a:stretch/>
        </p:blipFill>
        <p:spPr>
          <a:xfrm>
            <a:off x="5391150" y="798972"/>
            <a:ext cx="6800850" cy="4650882"/>
          </a:xfrm>
          <a:prstGeom prst="rect">
            <a:avLst/>
          </a:prstGeom>
        </p:spPr>
      </p:pic>
    </p:spTree>
    <p:extLst>
      <p:ext uri="{BB962C8B-B14F-4D97-AF65-F5344CB8AC3E}">
        <p14:creationId xmlns:p14="http://schemas.microsoft.com/office/powerpoint/2010/main" val="272991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57</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pic>
        <p:nvPicPr>
          <p:cNvPr id="5" name="Picture 4"/>
          <p:cNvPicPr>
            <a:picLocks noChangeAspect="1"/>
          </p:cNvPicPr>
          <p:nvPr/>
        </p:nvPicPr>
        <p:blipFill>
          <a:blip r:embed="rId3"/>
          <a:stretch>
            <a:fillRect/>
          </a:stretch>
        </p:blipFill>
        <p:spPr>
          <a:xfrm>
            <a:off x="5391150" y="845362"/>
            <a:ext cx="6800850" cy="4667250"/>
          </a:xfrm>
          <a:prstGeom prst="rect">
            <a:avLst/>
          </a:prstGeom>
        </p:spPr>
      </p:pic>
    </p:spTree>
    <p:extLst>
      <p:ext uri="{BB962C8B-B14F-4D97-AF65-F5344CB8AC3E}">
        <p14:creationId xmlns:p14="http://schemas.microsoft.com/office/powerpoint/2010/main" val="217860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58</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pic>
        <p:nvPicPr>
          <p:cNvPr id="5" name="Picture 4"/>
          <p:cNvPicPr>
            <a:picLocks noChangeAspect="1"/>
          </p:cNvPicPr>
          <p:nvPr/>
        </p:nvPicPr>
        <p:blipFill>
          <a:blip r:embed="rId3"/>
          <a:stretch>
            <a:fillRect/>
          </a:stretch>
        </p:blipFill>
        <p:spPr>
          <a:xfrm>
            <a:off x="5419725" y="798972"/>
            <a:ext cx="6772275" cy="4610100"/>
          </a:xfrm>
          <a:prstGeom prst="rect">
            <a:avLst/>
          </a:prstGeom>
        </p:spPr>
      </p:pic>
    </p:spTree>
    <p:extLst>
      <p:ext uri="{BB962C8B-B14F-4D97-AF65-F5344CB8AC3E}">
        <p14:creationId xmlns:p14="http://schemas.microsoft.com/office/powerpoint/2010/main" val="42497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59</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pic>
        <p:nvPicPr>
          <p:cNvPr id="5" name="Picture 4"/>
          <p:cNvPicPr>
            <a:picLocks noChangeAspect="1"/>
          </p:cNvPicPr>
          <p:nvPr/>
        </p:nvPicPr>
        <p:blipFill>
          <a:blip r:embed="rId3"/>
          <a:stretch>
            <a:fillRect/>
          </a:stretch>
        </p:blipFill>
        <p:spPr>
          <a:xfrm>
            <a:off x="5429250" y="798972"/>
            <a:ext cx="6762750" cy="4638675"/>
          </a:xfrm>
          <a:prstGeom prst="rect">
            <a:avLst/>
          </a:prstGeom>
        </p:spPr>
      </p:pic>
    </p:spTree>
    <p:extLst>
      <p:ext uri="{BB962C8B-B14F-4D97-AF65-F5344CB8AC3E}">
        <p14:creationId xmlns:p14="http://schemas.microsoft.com/office/powerpoint/2010/main" val="322139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Konkurencingas mokymasis</a:t>
            </a:r>
            <a:endParaRPr lang="lt-LT" dirty="0"/>
          </a:p>
        </p:txBody>
      </p:sp>
      <p:sp>
        <p:nvSpPr>
          <p:cNvPr id="3" name="Symbol zastępczy zawartości 2"/>
          <p:cNvSpPr>
            <a:spLocks noGrp="1"/>
          </p:cNvSpPr>
          <p:nvPr>
            <p:ph idx="1"/>
          </p:nvPr>
        </p:nvSpPr>
        <p:spPr>
          <a:xfrm>
            <a:off x="1534696" y="2015732"/>
            <a:ext cx="9520158" cy="3850472"/>
          </a:xfrm>
        </p:spPr>
        <p:txBody>
          <a:bodyPr>
            <a:normAutofit/>
          </a:bodyPr>
          <a:lstStyle/>
          <a:p>
            <a:pPr marL="0" indent="0">
              <a:buNone/>
            </a:pPr>
            <a:r>
              <a:rPr lang="lt-LT" dirty="0" smtClean="0"/>
              <a:t>Panaudojant tokią sujungimų struktūrą išvesties sluoksnio </a:t>
            </a:r>
            <a:r>
              <a:rPr lang="lt-LT" i="1" dirty="0" smtClean="0"/>
              <a:t>m</a:t>
            </a:r>
            <a:r>
              <a:rPr lang="lt-LT" dirty="0" smtClean="0"/>
              <a:t>-tasis neuronas gauna sužadinimo signalą</a:t>
            </a:r>
          </a:p>
          <a:p>
            <a:endParaRPr lang="lt-LT" dirty="0"/>
          </a:p>
          <a:p>
            <a:endParaRPr lang="lt-LT" dirty="0" smtClean="0"/>
          </a:p>
          <a:p>
            <a:endParaRPr lang="lt-LT" dirty="0"/>
          </a:p>
          <a:p>
            <a:pPr marL="0" indent="0">
              <a:buNone/>
            </a:pPr>
            <a:r>
              <a:rPr lang="lt-LT" dirty="0"/>
              <a:t>č</a:t>
            </a:r>
            <a:r>
              <a:rPr lang="lt-LT" dirty="0" smtClean="0"/>
              <a:t>ia</a:t>
            </a:r>
          </a:p>
          <a:p>
            <a:r>
              <a:rPr lang="lt-LT" dirty="0" smtClean="0"/>
              <a:t>K – </a:t>
            </a:r>
            <a:r>
              <a:rPr lang="lt-LT" dirty="0"/>
              <a:t>į</a:t>
            </a:r>
            <a:r>
              <a:rPr lang="lt-LT" dirty="0" smtClean="0"/>
              <a:t>vesties šablono ilgis</a:t>
            </a:r>
          </a:p>
          <a:p>
            <a:r>
              <a:rPr lang="lt-LT" dirty="0" smtClean="0"/>
              <a:t>M – neuronų kiekis</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6</a:t>
            </a:fld>
            <a:endParaRPr lang="en-US" dirty="0"/>
          </a:p>
        </p:txBody>
      </p:sp>
      <p:pic>
        <p:nvPicPr>
          <p:cNvPr id="5" name="Obraz 4"/>
          <p:cNvPicPr>
            <a:picLocks noChangeAspect="1"/>
          </p:cNvPicPr>
          <p:nvPr/>
        </p:nvPicPr>
        <p:blipFill>
          <a:blip r:embed="rId2"/>
          <a:stretch>
            <a:fillRect/>
          </a:stretch>
        </p:blipFill>
        <p:spPr>
          <a:xfrm>
            <a:off x="2289512" y="3052762"/>
            <a:ext cx="4810125" cy="942975"/>
          </a:xfrm>
          <a:prstGeom prst="rect">
            <a:avLst/>
          </a:prstGeom>
        </p:spPr>
      </p:pic>
      <p:pic>
        <p:nvPicPr>
          <p:cNvPr id="8" name="Obraz 7"/>
          <p:cNvPicPr>
            <a:picLocks noChangeAspect="1"/>
          </p:cNvPicPr>
          <p:nvPr/>
        </p:nvPicPr>
        <p:blipFill>
          <a:blip r:embed="rId3"/>
          <a:stretch>
            <a:fillRect/>
          </a:stretch>
        </p:blipFill>
        <p:spPr>
          <a:xfrm>
            <a:off x="7467981" y="3052762"/>
            <a:ext cx="4095750" cy="2124075"/>
          </a:xfrm>
          <a:prstGeom prst="rect">
            <a:avLst/>
          </a:prstGeom>
        </p:spPr>
      </p:pic>
    </p:spTree>
    <p:extLst>
      <p:ext uri="{BB962C8B-B14F-4D97-AF65-F5344CB8AC3E}">
        <p14:creationId xmlns:p14="http://schemas.microsoft.com/office/powerpoint/2010/main" val="29181007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a:t>
            </a:r>
            <a:r>
              <a:rPr lang="pl-PL" dirty="0" err="1"/>
              <a:t>vidurki</a:t>
            </a:r>
            <a:r>
              <a:rPr lang="lt-LT" dirty="0"/>
              <a:t>ų metodas </a:t>
            </a:r>
            <a:r>
              <a:rPr lang="pl-PL" dirty="0" smtClean="0"/>
              <a:t/>
            </a:r>
            <a:br>
              <a:rPr lang="pl-PL" dirty="0" smtClean="0"/>
            </a:br>
            <a:r>
              <a:rPr lang="lt-LT" sz="2800" dirty="0" smtClean="0"/>
              <a:t>(</a:t>
            </a:r>
            <a:r>
              <a:rPr lang="lt-LT" sz="2800" i="1" dirty="0"/>
              <a:t>K-</a:t>
            </a:r>
            <a:r>
              <a:rPr lang="lt-LT" sz="2800" i="1" dirty="0" err="1"/>
              <a:t>means</a:t>
            </a:r>
            <a:r>
              <a:rPr lang="lt-LT" sz="2800" i="1" dirty="0"/>
              <a:t> </a:t>
            </a:r>
            <a:r>
              <a:rPr lang="lt-LT" sz="2800" i="1" dirty="0" err="1"/>
              <a:t>clusterization</a:t>
            </a:r>
            <a:r>
              <a:rPr lang="lt-LT" sz="2800" dirty="0"/>
              <a:t>)</a:t>
            </a:r>
            <a:endParaRPr lang="en-US" sz="28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60</a:t>
            </a:fld>
            <a:endParaRPr lang="en-US" dirty="0"/>
          </a:p>
        </p:txBody>
      </p:sp>
      <p:sp>
        <p:nvSpPr>
          <p:cNvPr id="6" name="Rectangle 5"/>
          <p:cNvSpPr/>
          <p:nvPr/>
        </p:nvSpPr>
        <p:spPr>
          <a:xfrm>
            <a:off x="1407735" y="5558879"/>
            <a:ext cx="6416511" cy="369332"/>
          </a:xfrm>
          <a:prstGeom prst="rect">
            <a:avLst/>
          </a:prstGeom>
        </p:spPr>
        <p:txBody>
          <a:bodyPr wrap="square">
            <a:spAutoFit/>
          </a:bodyPr>
          <a:lstStyle/>
          <a:p>
            <a:r>
              <a:rPr lang="en-US" dirty="0">
                <a:hlinkClick r:id="rId2"/>
              </a:rPr>
              <a:t>https://www.youtube.com/watch?v=_</a:t>
            </a:r>
            <a:r>
              <a:rPr lang="en-US" dirty="0" smtClean="0">
                <a:hlinkClick r:id="rId2"/>
              </a:rPr>
              <a:t>aWzGGNrcic&amp;t=310s</a:t>
            </a:r>
            <a:r>
              <a:rPr lang="pl-PL" dirty="0" smtClean="0"/>
              <a:t> </a:t>
            </a:r>
            <a:endParaRPr lang="en-US" dirty="0"/>
          </a:p>
        </p:txBody>
      </p:sp>
      <p:pic>
        <p:nvPicPr>
          <p:cNvPr id="5" name="Picture 4"/>
          <p:cNvPicPr>
            <a:picLocks noChangeAspect="1"/>
          </p:cNvPicPr>
          <p:nvPr/>
        </p:nvPicPr>
        <p:blipFill>
          <a:blip r:embed="rId3"/>
          <a:stretch>
            <a:fillRect/>
          </a:stretch>
        </p:blipFill>
        <p:spPr>
          <a:xfrm>
            <a:off x="5391150" y="798972"/>
            <a:ext cx="6800850" cy="4686300"/>
          </a:xfrm>
          <a:prstGeom prst="rect">
            <a:avLst/>
          </a:prstGeom>
        </p:spPr>
      </p:pic>
    </p:spTree>
    <p:extLst>
      <p:ext uri="{BB962C8B-B14F-4D97-AF65-F5344CB8AC3E}">
        <p14:creationId xmlns:p14="http://schemas.microsoft.com/office/powerpoint/2010/main" val="327695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6416" y="804519"/>
            <a:ext cx="10998438" cy="1049235"/>
          </a:xfrm>
        </p:spPr>
        <p:txBody>
          <a:bodyPr/>
          <a:lstStyle/>
          <a:p>
            <a:r>
              <a:rPr lang="lt-LT" dirty="0" smtClean="0"/>
              <a:t>k-NN</a:t>
            </a:r>
            <a:br>
              <a:rPr lang="lt-LT" dirty="0" smtClean="0"/>
            </a:br>
            <a:endParaRPr lang="en-US" dirty="0"/>
          </a:p>
        </p:txBody>
      </p:sp>
      <p:sp>
        <p:nvSpPr>
          <p:cNvPr id="3" name="Symbol zastępczy zawartości 2"/>
          <p:cNvSpPr>
            <a:spLocks noGrp="1"/>
          </p:cNvSpPr>
          <p:nvPr>
            <p:ph idx="1"/>
          </p:nvPr>
        </p:nvSpPr>
        <p:spPr/>
        <p:txBody>
          <a:bodyPr/>
          <a:lstStyle/>
          <a:p>
            <a:endParaRPr lang="en-US"/>
          </a:p>
        </p:txBody>
      </p:sp>
      <p:sp>
        <p:nvSpPr>
          <p:cNvPr id="4" name="Symbol zastępczy numeru slajdu 3"/>
          <p:cNvSpPr>
            <a:spLocks noGrp="1"/>
          </p:cNvSpPr>
          <p:nvPr>
            <p:ph type="sldNum" sz="quarter" idx="12"/>
          </p:nvPr>
        </p:nvSpPr>
        <p:spPr/>
        <p:txBody>
          <a:bodyPr/>
          <a:lstStyle/>
          <a:p>
            <a:fld id="{6D22F896-40B5-4ADD-8801-0D06FADFA095}" type="slidenum">
              <a:rPr lang="en-US" smtClean="0"/>
              <a:t>61</a:t>
            </a:fld>
            <a:endParaRPr lang="en-US" dirty="0"/>
          </a:p>
        </p:txBody>
      </p:sp>
      <p:pic>
        <p:nvPicPr>
          <p:cNvPr id="5" name="Obraz 4"/>
          <p:cNvPicPr>
            <a:picLocks noChangeAspect="1"/>
          </p:cNvPicPr>
          <p:nvPr/>
        </p:nvPicPr>
        <p:blipFill>
          <a:blip r:embed="rId2"/>
          <a:stretch>
            <a:fillRect/>
          </a:stretch>
        </p:blipFill>
        <p:spPr>
          <a:xfrm>
            <a:off x="56416" y="1490662"/>
            <a:ext cx="3476625" cy="3876675"/>
          </a:xfrm>
          <a:prstGeom prst="rect">
            <a:avLst/>
          </a:prstGeom>
        </p:spPr>
      </p:pic>
      <p:pic>
        <p:nvPicPr>
          <p:cNvPr id="6" name="Obraz 5"/>
          <p:cNvPicPr>
            <a:picLocks noChangeAspect="1"/>
          </p:cNvPicPr>
          <p:nvPr/>
        </p:nvPicPr>
        <p:blipFill>
          <a:blip r:embed="rId3"/>
          <a:stretch>
            <a:fillRect/>
          </a:stretch>
        </p:blipFill>
        <p:spPr>
          <a:xfrm>
            <a:off x="56416" y="5628323"/>
            <a:ext cx="3152775" cy="1085850"/>
          </a:xfrm>
          <a:prstGeom prst="rect">
            <a:avLst/>
          </a:prstGeom>
        </p:spPr>
      </p:pic>
    </p:spTree>
    <p:extLst>
      <p:ext uri="{BB962C8B-B14F-4D97-AF65-F5344CB8AC3E}">
        <p14:creationId xmlns:p14="http://schemas.microsoft.com/office/powerpoint/2010/main" val="13129567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71656" y="804519"/>
            <a:ext cx="9520158" cy="1049235"/>
          </a:xfrm>
        </p:spPr>
        <p:txBody>
          <a:bodyPr/>
          <a:lstStyle/>
          <a:p>
            <a:r>
              <a:rPr lang="lt-LT" dirty="0" smtClean="0"/>
              <a:t>k-NN,                          Parzen Windows</a:t>
            </a:r>
            <a:br>
              <a:rPr lang="lt-LT" dirty="0" smtClean="0"/>
            </a:br>
            <a:endParaRPr lang="en-US" dirty="0"/>
          </a:p>
        </p:txBody>
      </p:sp>
      <p:sp>
        <p:nvSpPr>
          <p:cNvPr id="3" name="Symbol zastępczy zawartości 2"/>
          <p:cNvSpPr>
            <a:spLocks noGrp="1"/>
          </p:cNvSpPr>
          <p:nvPr>
            <p:ph idx="1"/>
          </p:nvPr>
        </p:nvSpPr>
        <p:spPr>
          <a:xfrm>
            <a:off x="71656" y="2015732"/>
            <a:ext cx="9520158" cy="3450613"/>
          </a:xfrm>
        </p:spPr>
        <p:txBody>
          <a:bodyPr/>
          <a:lstStyle/>
          <a:p>
            <a:endParaRPr lang="en-US"/>
          </a:p>
        </p:txBody>
      </p:sp>
      <p:pic>
        <p:nvPicPr>
          <p:cNvPr id="5" name="Obraz 4"/>
          <p:cNvPicPr>
            <a:picLocks noChangeAspect="1"/>
          </p:cNvPicPr>
          <p:nvPr/>
        </p:nvPicPr>
        <p:blipFill>
          <a:blip r:embed="rId2"/>
          <a:stretch>
            <a:fillRect/>
          </a:stretch>
        </p:blipFill>
        <p:spPr>
          <a:xfrm>
            <a:off x="71656" y="1490662"/>
            <a:ext cx="3476625" cy="3876675"/>
          </a:xfrm>
          <a:prstGeom prst="rect">
            <a:avLst/>
          </a:prstGeom>
        </p:spPr>
      </p:pic>
      <p:pic>
        <p:nvPicPr>
          <p:cNvPr id="6" name="Obraz 5"/>
          <p:cNvPicPr>
            <a:picLocks noChangeAspect="1"/>
          </p:cNvPicPr>
          <p:nvPr/>
        </p:nvPicPr>
        <p:blipFill>
          <a:blip r:embed="rId3"/>
          <a:stretch>
            <a:fillRect/>
          </a:stretch>
        </p:blipFill>
        <p:spPr>
          <a:xfrm>
            <a:off x="71656" y="5628323"/>
            <a:ext cx="3152775" cy="1085850"/>
          </a:xfrm>
          <a:prstGeom prst="rect">
            <a:avLst/>
          </a:prstGeom>
        </p:spPr>
      </p:pic>
      <p:pic>
        <p:nvPicPr>
          <p:cNvPr id="7" name="Obraz 6"/>
          <p:cNvPicPr>
            <a:picLocks noChangeAspect="1"/>
          </p:cNvPicPr>
          <p:nvPr/>
        </p:nvPicPr>
        <p:blipFill>
          <a:blip r:embed="rId4"/>
          <a:stretch>
            <a:fillRect/>
          </a:stretch>
        </p:blipFill>
        <p:spPr>
          <a:xfrm>
            <a:off x="3795712" y="1557336"/>
            <a:ext cx="3838575" cy="3743325"/>
          </a:xfrm>
          <a:prstGeom prst="rect">
            <a:avLst/>
          </a:prstGeom>
        </p:spPr>
      </p:pic>
      <p:pic>
        <p:nvPicPr>
          <p:cNvPr id="8" name="Obraz 7"/>
          <p:cNvPicPr>
            <a:picLocks noChangeAspect="1"/>
          </p:cNvPicPr>
          <p:nvPr/>
        </p:nvPicPr>
        <p:blipFill>
          <a:blip r:embed="rId5"/>
          <a:stretch>
            <a:fillRect/>
          </a:stretch>
        </p:blipFill>
        <p:spPr>
          <a:xfrm>
            <a:off x="3881437" y="5620090"/>
            <a:ext cx="2512784" cy="1094083"/>
          </a:xfrm>
          <a:prstGeom prst="rect">
            <a:avLst/>
          </a:prstGeom>
        </p:spPr>
      </p:pic>
    </p:spTree>
    <p:extLst>
      <p:ext uri="{BB962C8B-B14F-4D97-AF65-F5344CB8AC3E}">
        <p14:creationId xmlns:p14="http://schemas.microsoft.com/office/powerpoint/2010/main" val="14762828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71656" y="804519"/>
            <a:ext cx="9520158" cy="1049235"/>
          </a:xfrm>
        </p:spPr>
        <p:txBody>
          <a:bodyPr/>
          <a:lstStyle/>
          <a:p>
            <a:r>
              <a:rPr lang="lt-LT" dirty="0" smtClean="0"/>
              <a:t>k-NN,                          Parzen Windows</a:t>
            </a:r>
            <a:br>
              <a:rPr lang="lt-LT" dirty="0" smtClean="0"/>
            </a:br>
            <a:endParaRPr lang="en-US" dirty="0"/>
          </a:p>
        </p:txBody>
      </p:sp>
      <p:sp>
        <p:nvSpPr>
          <p:cNvPr id="3" name="Symbol zastępczy zawartości 2"/>
          <p:cNvSpPr>
            <a:spLocks noGrp="1"/>
          </p:cNvSpPr>
          <p:nvPr>
            <p:ph idx="1"/>
          </p:nvPr>
        </p:nvSpPr>
        <p:spPr>
          <a:xfrm>
            <a:off x="71656" y="2015732"/>
            <a:ext cx="9520158" cy="3450613"/>
          </a:xfrm>
        </p:spPr>
        <p:txBody>
          <a:bodyPr/>
          <a:lstStyle/>
          <a:p>
            <a:endParaRPr lang="en-US"/>
          </a:p>
        </p:txBody>
      </p:sp>
      <p:pic>
        <p:nvPicPr>
          <p:cNvPr id="5" name="Obraz 4"/>
          <p:cNvPicPr>
            <a:picLocks noChangeAspect="1"/>
          </p:cNvPicPr>
          <p:nvPr/>
        </p:nvPicPr>
        <p:blipFill>
          <a:blip r:embed="rId2"/>
          <a:stretch>
            <a:fillRect/>
          </a:stretch>
        </p:blipFill>
        <p:spPr>
          <a:xfrm>
            <a:off x="71656" y="1490662"/>
            <a:ext cx="3476625" cy="3876675"/>
          </a:xfrm>
          <a:prstGeom prst="rect">
            <a:avLst/>
          </a:prstGeom>
        </p:spPr>
      </p:pic>
      <p:pic>
        <p:nvPicPr>
          <p:cNvPr id="6" name="Obraz 5"/>
          <p:cNvPicPr>
            <a:picLocks noChangeAspect="1"/>
          </p:cNvPicPr>
          <p:nvPr/>
        </p:nvPicPr>
        <p:blipFill>
          <a:blip r:embed="rId3"/>
          <a:stretch>
            <a:fillRect/>
          </a:stretch>
        </p:blipFill>
        <p:spPr>
          <a:xfrm>
            <a:off x="71656" y="5628323"/>
            <a:ext cx="3152775" cy="1085850"/>
          </a:xfrm>
          <a:prstGeom prst="rect">
            <a:avLst/>
          </a:prstGeom>
        </p:spPr>
      </p:pic>
      <p:pic>
        <p:nvPicPr>
          <p:cNvPr id="7" name="Obraz 6"/>
          <p:cNvPicPr>
            <a:picLocks noChangeAspect="1"/>
          </p:cNvPicPr>
          <p:nvPr/>
        </p:nvPicPr>
        <p:blipFill>
          <a:blip r:embed="rId4"/>
          <a:stretch>
            <a:fillRect/>
          </a:stretch>
        </p:blipFill>
        <p:spPr>
          <a:xfrm>
            <a:off x="3795712" y="1557336"/>
            <a:ext cx="3838575" cy="3743325"/>
          </a:xfrm>
          <a:prstGeom prst="rect">
            <a:avLst/>
          </a:prstGeom>
        </p:spPr>
      </p:pic>
      <p:pic>
        <p:nvPicPr>
          <p:cNvPr id="8" name="Obraz 7"/>
          <p:cNvPicPr>
            <a:picLocks noChangeAspect="1"/>
          </p:cNvPicPr>
          <p:nvPr/>
        </p:nvPicPr>
        <p:blipFill>
          <a:blip r:embed="rId5"/>
          <a:stretch>
            <a:fillRect/>
          </a:stretch>
        </p:blipFill>
        <p:spPr>
          <a:xfrm>
            <a:off x="3881437" y="5620090"/>
            <a:ext cx="2512784" cy="1094083"/>
          </a:xfrm>
          <a:prstGeom prst="rect">
            <a:avLst/>
          </a:prstGeom>
        </p:spPr>
      </p:pic>
      <p:pic>
        <p:nvPicPr>
          <p:cNvPr id="9" name="Obraz 8"/>
          <p:cNvPicPr>
            <a:picLocks noChangeAspect="1"/>
          </p:cNvPicPr>
          <p:nvPr/>
        </p:nvPicPr>
        <p:blipFill>
          <a:blip r:embed="rId6"/>
          <a:stretch>
            <a:fillRect/>
          </a:stretch>
        </p:blipFill>
        <p:spPr>
          <a:xfrm>
            <a:off x="7881718" y="1557336"/>
            <a:ext cx="4210050" cy="1762125"/>
          </a:xfrm>
          <a:prstGeom prst="rect">
            <a:avLst/>
          </a:prstGeom>
        </p:spPr>
      </p:pic>
    </p:spTree>
    <p:extLst>
      <p:ext uri="{BB962C8B-B14F-4D97-AF65-F5344CB8AC3E}">
        <p14:creationId xmlns:p14="http://schemas.microsoft.com/office/powerpoint/2010/main" val="17078433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71656" y="804519"/>
            <a:ext cx="12120344" cy="1049235"/>
          </a:xfrm>
        </p:spPr>
        <p:txBody>
          <a:bodyPr>
            <a:normAutofit/>
          </a:bodyPr>
          <a:lstStyle/>
          <a:p>
            <a:r>
              <a:rPr lang="lt-LT" dirty="0" smtClean="0"/>
              <a:t>k-NN,                          Parzen Windows         Kernels (branduoliai)</a:t>
            </a:r>
            <a:br>
              <a:rPr lang="lt-LT" dirty="0" smtClean="0"/>
            </a:br>
            <a:endParaRPr lang="en-US" dirty="0"/>
          </a:p>
        </p:txBody>
      </p:sp>
      <p:sp>
        <p:nvSpPr>
          <p:cNvPr id="3" name="Symbol zastępczy zawartości 2"/>
          <p:cNvSpPr>
            <a:spLocks noGrp="1"/>
          </p:cNvSpPr>
          <p:nvPr>
            <p:ph idx="1"/>
          </p:nvPr>
        </p:nvSpPr>
        <p:spPr>
          <a:xfrm>
            <a:off x="71656" y="2015732"/>
            <a:ext cx="9520158" cy="3450613"/>
          </a:xfrm>
        </p:spPr>
        <p:txBody>
          <a:bodyPr/>
          <a:lstStyle/>
          <a:p>
            <a:endParaRPr lang="en-US"/>
          </a:p>
        </p:txBody>
      </p:sp>
      <p:pic>
        <p:nvPicPr>
          <p:cNvPr id="5" name="Obraz 4"/>
          <p:cNvPicPr>
            <a:picLocks noChangeAspect="1"/>
          </p:cNvPicPr>
          <p:nvPr/>
        </p:nvPicPr>
        <p:blipFill>
          <a:blip r:embed="rId2"/>
          <a:stretch>
            <a:fillRect/>
          </a:stretch>
        </p:blipFill>
        <p:spPr>
          <a:xfrm>
            <a:off x="71656" y="1490662"/>
            <a:ext cx="3476625" cy="3876675"/>
          </a:xfrm>
          <a:prstGeom prst="rect">
            <a:avLst/>
          </a:prstGeom>
        </p:spPr>
      </p:pic>
      <p:pic>
        <p:nvPicPr>
          <p:cNvPr id="6" name="Obraz 5"/>
          <p:cNvPicPr>
            <a:picLocks noChangeAspect="1"/>
          </p:cNvPicPr>
          <p:nvPr/>
        </p:nvPicPr>
        <p:blipFill>
          <a:blip r:embed="rId3"/>
          <a:stretch>
            <a:fillRect/>
          </a:stretch>
        </p:blipFill>
        <p:spPr>
          <a:xfrm>
            <a:off x="71656" y="5628323"/>
            <a:ext cx="3152775" cy="1085850"/>
          </a:xfrm>
          <a:prstGeom prst="rect">
            <a:avLst/>
          </a:prstGeom>
        </p:spPr>
      </p:pic>
      <p:pic>
        <p:nvPicPr>
          <p:cNvPr id="7" name="Obraz 6"/>
          <p:cNvPicPr>
            <a:picLocks noChangeAspect="1"/>
          </p:cNvPicPr>
          <p:nvPr/>
        </p:nvPicPr>
        <p:blipFill>
          <a:blip r:embed="rId4"/>
          <a:stretch>
            <a:fillRect/>
          </a:stretch>
        </p:blipFill>
        <p:spPr>
          <a:xfrm>
            <a:off x="3795712" y="1557336"/>
            <a:ext cx="3838575" cy="3743325"/>
          </a:xfrm>
          <a:prstGeom prst="rect">
            <a:avLst/>
          </a:prstGeom>
        </p:spPr>
      </p:pic>
      <p:pic>
        <p:nvPicPr>
          <p:cNvPr id="8" name="Obraz 7"/>
          <p:cNvPicPr>
            <a:picLocks noChangeAspect="1"/>
          </p:cNvPicPr>
          <p:nvPr/>
        </p:nvPicPr>
        <p:blipFill>
          <a:blip r:embed="rId5"/>
          <a:stretch>
            <a:fillRect/>
          </a:stretch>
        </p:blipFill>
        <p:spPr>
          <a:xfrm>
            <a:off x="3881437" y="5620090"/>
            <a:ext cx="2512784" cy="1094083"/>
          </a:xfrm>
          <a:prstGeom prst="rect">
            <a:avLst/>
          </a:prstGeom>
        </p:spPr>
      </p:pic>
      <p:pic>
        <p:nvPicPr>
          <p:cNvPr id="9" name="Obraz 8"/>
          <p:cNvPicPr>
            <a:picLocks noChangeAspect="1"/>
          </p:cNvPicPr>
          <p:nvPr/>
        </p:nvPicPr>
        <p:blipFill>
          <a:blip r:embed="rId6"/>
          <a:stretch>
            <a:fillRect/>
          </a:stretch>
        </p:blipFill>
        <p:spPr>
          <a:xfrm>
            <a:off x="7881718" y="1557336"/>
            <a:ext cx="4210050" cy="1762125"/>
          </a:xfrm>
          <a:prstGeom prst="rect">
            <a:avLst/>
          </a:prstGeom>
        </p:spPr>
      </p:pic>
      <p:pic>
        <p:nvPicPr>
          <p:cNvPr id="4" name="Obraz 3"/>
          <p:cNvPicPr>
            <a:picLocks noChangeAspect="1"/>
          </p:cNvPicPr>
          <p:nvPr/>
        </p:nvPicPr>
        <p:blipFill>
          <a:blip r:embed="rId7"/>
          <a:stretch>
            <a:fillRect/>
          </a:stretch>
        </p:blipFill>
        <p:spPr>
          <a:xfrm>
            <a:off x="7881718" y="3521365"/>
            <a:ext cx="4210050" cy="1697003"/>
          </a:xfrm>
          <a:prstGeom prst="rect">
            <a:avLst/>
          </a:prstGeom>
        </p:spPr>
      </p:pic>
      <p:pic>
        <p:nvPicPr>
          <p:cNvPr id="10" name="Obraz 9"/>
          <p:cNvPicPr>
            <a:picLocks noChangeAspect="1"/>
          </p:cNvPicPr>
          <p:nvPr/>
        </p:nvPicPr>
        <p:blipFill>
          <a:blip r:embed="rId8"/>
          <a:stretch>
            <a:fillRect/>
          </a:stretch>
        </p:blipFill>
        <p:spPr>
          <a:xfrm>
            <a:off x="7881718" y="5621015"/>
            <a:ext cx="2418198" cy="1093158"/>
          </a:xfrm>
          <a:prstGeom prst="rect">
            <a:avLst/>
          </a:prstGeom>
        </p:spPr>
      </p:pic>
      <p:sp>
        <p:nvSpPr>
          <p:cNvPr id="11" name="Prostokąt 10"/>
          <p:cNvSpPr/>
          <p:nvPr/>
        </p:nvSpPr>
        <p:spPr>
          <a:xfrm>
            <a:off x="71656" y="92116"/>
            <a:ext cx="5297540" cy="369332"/>
          </a:xfrm>
          <a:prstGeom prst="rect">
            <a:avLst/>
          </a:prstGeom>
        </p:spPr>
        <p:txBody>
          <a:bodyPr wrap="none">
            <a:spAutoFit/>
          </a:bodyPr>
          <a:lstStyle/>
          <a:p>
            <a:r>
              <a:rPr lang="en-US" dirty="0">
                <a:hlinkClick r:id="rId9"/>
              </a:rPr>
              <a:t>https://www.youtube.com/watch?v=UPXIdi_aTEg</a:t>
            </a:r>
            <a:endParaRPr lang="en-US" dirty="0"/>
          </a:p>
        </p:txBody>
      </p:sp>
    </p:spTree>
    <p:extLst>
      <p:ext uri="{BB962C8B-B14F-4D97-AF65-F5344CB8AC3E}">
        <p14:creationId xmlns:p14="http://schemas.microsoft.com/office/powerpoint/2010/main" val="24832836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Radialinė bazinė funkcija (ang. </a:t>
            </a:r>
            <a:r>
              <a:rPr lang="lt-LT" i="1" dirty="0" smtClean="0"/>
              <a:t>Radial basis function</a:t>
            </a:r>
            <a:r>
              <a:rPr lang="lt-LT" dirty="0" smtClean="0"/>
              <a:t>)</a:t>
            </a:r>
            <a:endParaRPr lang="en-US" dirty="0"/>
          </a:p>
        </p:txBody>
      </p:sp>
      <mc:AlternateContent xmlns:mc="http://schemas.openxmlformats.org/markup-compatibility/2006" xmlns:a14="http://schemas.microsoft.com/office/drawing/2010/main">
        <mc:Choice Requires="a14">
          <p:sp>
            <p:nvSpPr>
              <p:cNvPr id="3" name="Symbol zastępczy zawartości 2"/>
              <p:cNvSpPr>
                <a:spLocks noGrp="1"/>
              </p:cNvSpPr>
              <p:nvPr>
                <p:ph idx="1"/>
              </p:nvPr>
            </p:nvSpPr>
            <p:spPr/>
            <p:txBody>
              <a:bodyPr/>
              <a:lstStyle/>
              <a:p>
                <a:r>
                  <a:rPr lang="pl-PL" i="1" dirty="0" smtClean="0"/>
                  <a:t>K</a:t>
                </a:r>
                <a:r>
                  <a:rPr lang="pl-PL" dirty="0" smtClean="0"/>
                  <a:t>(</a:t>
                </a:r>
                <a:r>
                  <a:rPr lang="pl-PL" i="1" dirty="0" smtClean="0"/>
                  <a:t>x</a:t>
                </a:r>
                <a:r>
                  <a:rPr lang="pl-PL" i="1" baseline="-25000" dirty="0" smtClean="0"/>
                  <a:t>i</a:t>
                </a:r>
                <a:r>
                  <a:rPr lang="pl-PL" i="1" dirty="0" smtClean="0"/>
                  <a:t>,</a:t>
                </a:r>
                <a:r>
                  <a:rPr lang="en-US" i="1" dirty="0" smtClean="0"/>
                  <a:t> </a:t>
                </a:r>
                <a:r>
                  <a:rPr lang="pl-PL" i="1" dirty="0" smtClean="0"/>
                  <a:t>x</a:t>
                </a:r>
                <a:r>
                  <a:rPr lang="pl-PL" dirty="0" smtClean="0"/>
                  <a:t>) – </a:t>
                </a:r>
                <a:r>
                  <a:rPr lang="en-US" dirty="0" err="1" smtClean="0"/>
                  <a:t>radialin</a:t>
                </a:r>
                <a:r>
                  <a:rPr lang="lt-LT" dirty="0" smtClean="0"/>
                  <a:t>ės bazinės funkcijos (RBF) branduolis. </a:t>
                </a:r>
              </a:p>
              <a:p>
                <a:r>
                  <a:rPr lang="lt-LT" dirty="0" smtClean="0"/>
                  <a:t>RBF - realių </a:t>
                </a:r>
                <a:r>
                  <a:rPr lang="lt-LT" dirty="0"/>
                  <a:t>reikšmių funcija kurios reikšmė priklauso tik nuo atstumo nuo pasirinkto taško. Pvz. radialinėmis funkcijomis gali būti atstumo metrikos (Euklido atstumas, t.t</a:t>
                </a:r>
                <a:r>
                  <a:rPr lang="lt-LT" dirty="0" smtClean="0"/>
                  <a:t>.)</a:t>
                </a:r>
              </a:p>
              <a:p>
                <a:r>
                  <a:rPr lang="lt-LT" dirty="0" smtClean="0"/>
                  <a:t>RBF bendru atveju užrašoma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d>
                      <m:dPr>
                        <m:ctrlPr>
                          <a:rPr lang="lt-LT" b="0" i="1" smtClean="0">
                            <a:latin typeface="Cambria Math" panose="02040503050406030204" pitchFamily="18" charset="0"/>
                            <a:ea typeface="Cambria Math" panose="02040503050406030204" pitchFamily="18" charset="0"/>
                          </a:rPr>
                        </m:ctrlPr>
                      </m:dPr>
                      <m:e>
                        <m:r>
                          <a:rPr lang="lt-LT" b="0" i="1" smtClean="0">
                            <a:latin typeface="Cambria Math" panose="02040503050406030204" pitchFamily="18" charset="0"/>
                            <a:ea typeface="Cambria Math" panose="02040503050406030204" pitchFamily="18" charset="0"/>
                          </a:rPr>
                          <m:t>𝑥</m:t>
                        </m:r>
                        <m:r>
                          <a:rPr lang="lt-LT" b="0" i="1" smtClean="0">
                            <a:latin typeface="Cambria Math" panose="02040503050406030204" pitchFamily="18" charset="0"/>
                            <a:ea typeface="Cambria Math" panose="02040503050406030204" pitchFamily="18" charset="0"/>
                          </a:rPr>
                          <m:t>,</m:t>
                        </m:r>
                        <m:r>
                          <a:rPr lang="lt-LT" b="0" i="1" smtClean="0">
                            <a:latin typeface="Cambria Math" panose="02040503050406030204" pitchFamily="18" charset="0"/>
                            <a:ea typeface="Cambria Math" panose="02040503050406030204" pitchFamily="18" charset="0"/>
                          </a:rPr>
                          <m:t>𝑐</m:t>
                        </m:r>
                      </m:e>
                    </m:d>
                    <m:r>
                      <a:rPr lang="pl-PL"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d>
                      <m:dPr>
                        <m:begChr m:val="‖"/>
                        <m:endChr m:val="‖"/>
                        <m:ctrlPr>
                          <a:rPr lang="en-US" i="1" smtClean="0">
                            <a:latin typeface="Cambria Math" panose="02040503050406030204" pitchFamily="18" charset="0"/>
                          </a:rPr>
                        </m:ctrlPr>
                      </m:dPr>
                      <m:e>
                        <m:r>
                          <a:rPr lang="pl-PL" b="0" i="1" smtClean="0">
                            <a:latin typeface="Cambria Math" panose="02040503050406030204" pitchFamily="18" charset="0"/>
                          </a:rPr>
                          <m:t>𝑥</m:t>
                        </m:r>
                        <m:r>
                          <m:rPr>
                            <m:nor/>
                          </m:rPr>
                          <a:rPr lang="pl-PL" b="0" i="1" smtClean="0">
                            <a:latin typeface="Cambria Math" panose="02040503050406030204" pitchFamily="18" charset="0"/>
                          </a:rPr>
                          <m:t> </m:t>
                        </m:r>
                        <m:r>
                          <m:rPr>
                            <m:nor/>
                          </m:rPr>
                          <a:rPr lang="en-US" i="1" dirty="0"/>
                          <m:t>− </m:t>
                        </m:r>
                        <m:r>
                          <m:rPr>
                            <m:nor/>
                          </m:rPr>
                          <a:rPr lang="pl-PL" b="0" i="1" dirty="0" smtClean="0"/>
                          <m:t>c</m:t>
                        </m:r>
                      </m:e>
                    </m:d>
                  </m:oMath>
                </a14:m>
                <a:r>
                  <a:rPr lang="en-US" dirty="0" smtClean="0"/>
                  <a:t>).</a:t>
                </a:r>
                <a:endParaRPr lang="lt-LT" dirty="0" smtClean="0"/>
              </a:p>
              <a:p>
                <a:r>
                  <a:rPr lang="lt-LT" dirty="0" smtClean="0"/>
                  <a:t>Ankstesnio pavyzdžio atveju, </a:t>
                </a:r>
                <a:r>
                  <a:rPr lang="pl-PL" i="1" dirty="0"/>
                  <a:t>K</a:t>
                </a:r>
                <a:r>
                  <a:rPr lang="pl-PL" dirty="0"/>
                  <a:t>(</a:t>
                </a:r>
                <a:r>
                  <a:rPr lang="pl-PL" i="1" dirty="0"/>
                  <a:t>x</a:t>
                </a:r>
                <a:r>
                  <a:rPr lang="pl-PL" i="1" baseline="-25000" dirty="0"/>
                  <a:t>i</a:t>
                </a:r>
                <a:r>
                  <a:rPr lang="pl-PL" i="1" dirty="0"/>
                  <a:t>,</a:t>
                </a:r>
                <a:r>
                  <a:rPr lang="en-US" i="1" dirty="0"/>
                  <a:t> </a:t>
                </a:r>
                <a:r>
                  <a:rPr lang="pl-PL" i="1" dirty="0"/>
                  <a:t>x</a:t>
                </a:r>
                <a:r>
                  <a:rPr lang="pl-PL" dirty="0" smtClean="0"/>
                  <a:t>) </a:t>
                </a:r>
                <a:r>
                  <a:rPr lang="pl-PL" dirty="0" err="1" smtClean="0"/>
                  <a:t>reik</a:t>
                </a:r>
                <a:r>
                  <a:rPr lang="lt-LT" dirty="0" smtClean="0"/>
                  <a:t>šmės mažėja kai tolstama nuo centro </a:t>
                </a:r>
                <a:r>
                  <a:rPr lang="lt-LT" i="1" dirty="0" smtClean="0"/>
                  <a:t>x</a:t>
                </a:r>
                <a:r>
                  <a:rPr lang="lt-LT" dirty="0" smtClean="0"/>
                  <a:t>.</a:t>
                </a:r>
                <a:endParaRPr lang="en-US" dirty="0"/>
              </a:p>
            </p:txBody>
          </p:sp>
        </mc:Choice>
        <mc:Fallback xmlns="">
          <p:sp>
            <p:nvSpPr>
              <p:cNvPr id="3" name="Symbol zastępczy zawartości 2"/>
              <p:cNvSpPr>
                <a:spLocks noGrp="1" noRot="1" noChangeAspect="1" noMove="1" noResize="1" noEditPoints="1" noAdjustHandles="1" noChangeArrowheads="1" noChangeShapeType="1" noTextEdit="1"/>
              </p:cNvSpPr>
              <p:nvPr>
                <p:ph idx="1"/>
              </p:nvPr>
            </p:nvSpPr>
            <p:spPr>
              <a:blipFill>
                <a:blip r:embed="rId2"/>
                <a:stretch>
                  <a:fillRect l="-577"/>
                </a:stretch>
              </a:blipFill>
            </p:spPr>
            <p:txBody>
              <a:bodyPr/>
              <a:lstStyle/>
              <a:p>
                <a:r>
                  <a:rPr lang="en-US">
                    <a:noFill/>
                  </a:rPr>
                  <a:t> </a:t>
                </a:r>
              </a:p>
            </p:txBody>
          </p:sp>
        </mc:Fallback>
      </mc:AlternateContent>
      <p:sp>
        <p:nvSpPr>
          <p:cNvPr id="4" name="Symbol zastępczy numeru slajdu 3"/>
          <p:cNvSpPr>
            <a:spLocks noGrp="1"/>
          </p:cNvSpPr>
          <p:nvPr>
            <p:ph type="sldNum" sz="quarter" idx="12"/>
          </p:nvPr>
        </p:nvSpPr>
        <p:spPr/>
        <p:txBody>
          <a:bodyPr/>
          <a:lstStyle/>
          <a:p>
            <a:fld id="{6D22F896-40B5-4ADD-8801-0D06FADFA095}" type="slidenum">
              <a:rPr lang="en-US" smtClean="0"/>
              <a:t>65</a:t>
            </a:fld>
            <a:endParaRPr lang="en-US" dirty="0"/>
          </a:p>
        </p:txBody>
      </p:sp>
    </p:spTree>
    <p:extLst>
      <p:ext uri="{BB962C8B-B14F-4D97-AF65-F5344CB8AC3E}">
        <p14:creationId xmlns:p14="http://schemas.microsoft.com/office/powerpoint/2010/main" val="23873643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b="1" dirty="0" smtClean="0"/>
              <a:t>L</a:t>
            </a:r>
            <a:r>
              <a:rPr lang="en-US" b="1" dirty="0" err="1" smtClean="0"/>
              <a:t>ocally</a:t>
            </a:r>
            <a:r>
              <a:rPr lang="en-US" b="1" dirty="0" smtClean="0"/>
              <a:t> </a:t>
            </a:r>
            <a:r>
              <a:rPr lang="en-US" b="1" dirty="0"/>
              <a:t>weighted linear regression </a:t>
            </a:r>
            <a:endParaRPr lang="en-US" dirty="0"/>
          </a:p>
        </p:txBody>
      </p:sp>
      <p:sp>
        <p:nvSpPr>
          <p:cNvPr id="3" name="Symbol zastępczy zawartości 2"/>
          <p:cNvSpPr>
            <a:spLocks noGrp="1"/>
          </p:cNvSpPr>
          <p:nvPr>
            <p:ph idx="1"/>
          </p:nvPr>
        </p:nvSpPr>
        <p:spPr/>
        <p:txBody>
          <a:bodyPr/>
          <a:lstStyle/>
          <a:p>
            <a:r>
              <a:rPr lang="lt-LT" dirty="0" smtClean="0"/>
              <a:t>Be balsavimo ir vidurkinimo galime naudoti taip vadinamus </a:t>
            </a:r>
            <a:r>
              <a:rPr lang="lt-LT" b="1" dirty="0" smtClean="0"/>
              <a:t>lokalius modelius </a:t>
            </a:r>
            <a:r>
              <a:rPr lang="lt-LT" dirty="0" smtClean="0"/>
              <a:t>prognozėms sudaryti.</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66</a:t>
            </a:fld>
            <a:endParaRPr lang="en-US" dirty="0"/>
          </a:p>
        </p:txBody>
      </p:sp>
    </p:spTree>
    <p:extLst>
      <p:ext uri="{BB962C8B-B14F-4D97-AF65-F5344CB8AC3E}">
        <p14:creationId xmlns:p14="http://schemas.microsoft.com/office/powerpoint/2010/main" val="34969267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b="1" dirty="0" smtClean="0"/>
              <a:t>L</a:t>
            </a:r>
            <a:r>
              <a:rPr lang="en-US" b="1" dirty="0" err="1" smtClean="0"/>
              <a:t>ocally</a:t>
            </a:r>
            <a:r>
              <a:rPr lang="en-US" b="1" dirty="0" smtClean="0"/>
              <a:t> </a:t>
            </a:r>
            <a:r>
              <a:rPr lang="en-US" b="1" dirty="0"/>
              <a:t>weighted linear regression </a:t>
            </a:r>
            <a:endParaRPr lang="en-US" dirty="0"/>
          </a:p>
        </p:txBody>
      </p:sp>
      <p:sp>
        <p:nvSpPr>
          <p:cNvPr id="3" name="Symbol zastępczy zawartości 2"/>
          <p:cNvSpPr>
            <a:spLocks noGrp="1"/>
          </p:cNvSpPr>
          <p:nvPr>
            <p:ph idx="1"/>
          </p:nvPr>
        </p:nvSpPr>
        <p:spPr/>
        <p:txBody>
          <a:bodyPr/>
          <a:lstStyle/>
          <a:p>
            <a:r>
              <a:rPr lang="lt-LT" dirty="0" smtClean="0"/>
              <a:t>Tiesinėje regresijoje ieškomas svorių vektorius </a:t>
            </a:r>
            <a:r>
              <a:rPr lang="lt-LT" i="1" dirty="0" smtClean="0"/>
              <a:t>w</a:t>
            </a:r>
            <a:r>
              <a:rPr lang="lt-LT" dirty="0" smtClean="0"/>
              <a:t>, kuris minimizuoja paklaidų kvadratų sumą (</a:t>
            </a:r>
            <a:r>
              <a:rPr lang="lt-LT" i="1" dirty="0" smtClean="0"/>
              <a:t>sum of squared errors</a:t>
            </a:r>
            <a:r>
              <a:rPr lang="lt-LT" dirty="0" smtClean="0"/>
              <a:t>, SSE).</a:t>
            </a:r>
          </a:p>
          <a:p>
            <a:endParaRPr lang="lt-LT" dirty="0"/>
          </a:p>
          <a:p>
            <a:r>
              <a:rPr lang="lt-LT" dirty="0" smtClean="0"/>
              <a:t>Lokaliame modelyje ieškomas </a:t>
            </a:r>
            <a:r>
              <a:rPr lang="lt-LT" i="1" dirty="0" smtClean="0"/>
              <a:t>w</a:t>
            </a:r>
            <a:r>
              <a:rPr lang="lt-LT" dirty="0" smtClean="0"/>
              <a:t> kad minimizuoti SSE lokaliame taške </a:t>
            </a:r>
            <a:r>
              <a:rPr lang="lt-LT" i="1" dirty="0" smtClean="0"/>
              <a:t>x</a:t>
            </a:r>
            <a:r>
              <a:rPr lang="lt-LT" dirty="0" smtClean="0"/>
              <a:t> kurį norime prognozuoti</a:t>
            </a:r>
          </a:p>
          <a:p>
            <a:endParaRPr lang="lt-LT" dirty="0"/>
          </a:p>
          <a:p>
            <a:r>
              <a:rPr lang="lt-LT" dirty="0" smtClean="0"/>
              <a:t>čia                  yra RBF branduolys</a:t>
            </a: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67</a:t>
            </a:fld>
            <a:endParaRPr lang="en-US" dirty="0"/>
          </a:p>
        </p:txBody>
      </p:sp>
      <p:pic>
        <p:nvPicPr>
          <p:cNvPr id="5" name="Obraz 4"/>
          <p:cNvPicPr>
            <a:picLocks noChangeAspect="1"/>
          </p:cNvPicPr>
          <p:nvPr/>
        </p:nvPicPr>
        <p:blipFill>
          <a:blip r:embed="rId2"/>
          <a:stretch>
            <a:fillRect/>
          </a:stretch>
        </p:blipFill>
        <p:spPr>
          <a:xfrm>
            <a:off x="7030085" y="2624772"/>
            <a:ext cx="2724150" cy="714375"/>
          </a:xfrm>
          <a:prstGeom prst="rect">
            <a:avLst/>
          </a:prstGeom>
        </p:spPr>
      </p:pic>
      <p:pic>
        <p:nvPicPr>
          <p:cNvPr id="6" name="Obraz 5"/>
          <p:cNvPicPr>
            <a:picLocks noChangeAspect="1"/>
          </p:cNvPicPr>
          <p:nvPr/>
        </p:nvPicPr>
        <p:blipFill>
          <a:blip r:embed="rId3"/>
          <a:stretch>
            <a:fillRect/>
          </a:stretch>
        </p:blipFill>
        <p:spPr>
          <a:xfrm>
            <a:off x="6210935" y="3913632"/>
            <a:ext cx="3543300" cy="638175"/>
          </a:xfrm>
          <a:prstGeom prst="rect">
            <a:avLst/>
          </a:prstGeom>
        </p:spPr>
      </p:pic>
      <p:pic>
        <p:nvPicPr>
          <p:cNvPr id="7" name="Obraz 6"/>
          <p:cNvPicPr>
            <a:picLocks noChangeAspect="1"/>
          </p:cNvPicPr>
          <p:nvPr/>
        </p:nvPicPr>
        <p:blipFill>
          <a:blip r:embed="rId4"/>
          <a:stretch>
            <a:fillRect/>
          </a:stretch>
        </p:blipFill>
        <p:spPr>
          <a:xfrm>
            <a:off x="2234516" y="4846573"/>
            <a:ext cx="990600" cy="257175"/>
          </a:xfrm>
          <a:prstGeom prst="rect">
            <a:avLst/>
          </a:prstGeom>
        </p:spPr>
      </p:pic>
    </p:spTree>
    <p:extLst>
      <p:ext uri="{BB962C8B-B14F-4D97-AF65-F5344CB8AC3E}">
        <p14:creationId xmlns:p14="http://schemas.microsoft.com/office/powerpoint/2010/main" val="38033719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6278880" y="804519"/>
            <a:ext cx="4775974" cy="1049235"/>
          </a:xfrm>
        </p:spPr>
        <p:txBody>
          <a:bodyPr/>
          <a:lstStyle/>
          <a:p>
            <a:r>
              <a:rPr lang="lt-LT" b="1" dirty="0"/>
              <a:t>L</a:t>
            </a:r>
            <a:r>
              <a:rPr lang="en-US" b="1" dirty="0" err="1"/>
              <a:t>ocally</a:t>
            </a:r>
            <a:r>
              <a:rPr lang="en-US" b="1" dirty="0"/>
              <a:t> weighted linear </a:t>
            </a:r>
            <a:r>
              <a:rPr lang="en-US" b="1" dirty="0" smtClean="0"/>
              <a:t>regression</a:t>
            </a:r>
            <a:r>
              <a:rPr lang="lt-LT" b="1" dirty="0" smtClean="0"/>
              <a:t>: iliustracija</a:t>
            </a:r>
            <a:endParaRPr lang="en-US" dirty="0"/>
          </a:p>
        </p:txBody>
      </p:sp>
      <p:sp>
        <p:nvSpPr>
          <p:cNvPr id="3" name="Symbol zastępczy zawartości 2"/>
          <p:cNvSpPr>
            <a:spLocks noGrp="1"/>
          </p:cNvSpPr>
          <p:nvPr>
            <p:ph idx="1"/>
          </p:nvPr>
        </p:nvSpPr>
        <p:spPr>
          <a:xfrm>
            <a:off x="6445562" y="2015732"/>
            <a:ext cx="4609291" cy="3927868"/>
          </a:xfrm>
        </p:spPr>
        <p:txBody>
          <a:bodyPr/>
          <a:lstStyle/>
          <a:p>
            <a:r>
              <a:rPr lang="lt-LT" dirty="0"/>
              <a:t>m</a:t>
            </a:r>
            <a:r>
              <a:rPr lang="lt-LT" dirty="0" smtClean="0"/>
              <a:t>inimizuojama</a:t>
            </a:r>
          </a:p>
          <a:p>
            <a:endParaRPr lang="lt-LT" dirty="0"/>
          </a:p>
          <a:p>
            <a:endParaRPr lang="lt-LT" dirty="0" smtClean="0"/>
          </a:p>
          <a:p>
            <a:endParaRPr lang="lt-LT" dirty="0"/>
          </a:p>
          <a:p>
            <a:endParaRPr lang="lt-LT" dirty="0" smtClean="0"/>
          </a:p>
          <a:p>
            <a:r>
              <a:rPr lang="lt-LT" dirty="0" smtClean="0"/>
              <a:t>\tau padidinimas padidina skambučio formos kreivės plotį (žr.apatinį paveikslą)</a:t>
            </a:r>
            <a:endParaRPr lang="lt-LT" dirty="0"/>
          </a:p>
          <a:p>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68</a:t>
            </a:fld>
            <a:endParaRPr lang="en-US" dirty="0"/>
          </a:p>
        </p:txBody>
      </p:sp>
      <p:sp>
        <p:nvSpPr>
          <p:cNvPr id="5" name="Prostokąt 4"/>
          <p:cNvSpPr/>
          <p:nvPr/>
        </p:nvSpPr>
        <p:spPr>
          <a:xfrm>
            <a:off x="480060" y="6261854"/>
            <a:ext cx="5059398" cy="369332"/>
          </a:xfrm>
          <a:prstGeom prst="rect">
            <a:avLst/>
          </a:prstGeom>
        </p:spPr>
        <p:txBody>
          <a:bodyPr wrap="none">
            <a:spAutoFit/>
          </a:bodyPr>
          <a:lstStyle/>
          <a:p>
            <a:r>
              <a:rPr lang="en-US" dirty="0">
                <a:hlinkClick r:id="rId3"/>
              </a:rPr>
              <a:t>https://xavierbourretsicotte.github.io/loess.html</a:t>
            </a:r>
            <a:endParaRPr lang="en-US" dirty="0"/>
          </a:p>
        </p:txBody>
      </p:sp>
      <p:pic>
        <p:nvPicPr>
          <p:cNvPr id="8" name="Obraz 7"/>
          <p:cNvPicPr>
            <a:picLocks noChangeAspect="1"/>
          </p:cNvPicPr>
          <p:nvPr/>
        </p:nvPicPr>
        <p:blipFill>
          <a:blip r:embed="rId4"/>
          <a:stretch>
            <a:fillRect/>
          </a:stretch>
        </p:blipFill>
        <p:spPr>
          <a:xfrm>
            <a:off x="1534696" y="97036"/>
            <a:ext cx="4667250" cy="6534150"/>
          </a:xfrm>
          <a:prstGeom prst="rect">
            <a:avLst/>
          </a:prstGeom>
        </p:spPr>
      </p:pic>
      <p:pic>
        <p:nvPicPr>
          <p:cNvPr id="9" name="Obraz 8"/>
          <p:cNvPicPr>
            <a:picLocks noChangeAspect="1"/>
          </p:cNvPicPr>
          <p:nvPr/>
        </p:nvPicPr>
        <p:blipFill>
          <a:blip r:embed="rId5"/>
          <a:stretch>
            <a:fillRect/>
          </a:stretch>
        </p:blipFill>
        <p:spPr>
          <a:xfrm>
            <a:off x="8750207" y="2015732"/>
            <a:ext cx="2609850" cy="447675"/>
          </a:xfrm>
          <a:prstGeom prst="rect">
            <a:avLst/>
          </a:prstGeom>
        </p:spPr>
      </p:pic>
      <p:pic>
        <p:nvPicPr>
          <p:cNvPr id="10" name="Obraz 9"/>
          <p:cNvPicPr>
            <a:picLocks noChangeAspect="1"/>
          </p:cNvPicPr>
          <p:nvPr/>
        </p:nvPicPr>
        <p:blipFill>
          <a:blip r:embed="rId6"/>
          <a:stretch>
            <a:fillRect/>
          </a:stretch>
        </p:blipFill>
        <p:spPr>
          <a:xfrm>
            <a:off x="6764043" y="2621851"/>
            <a:ext cx="2962275" cy="895350"/>
          </a:xfrm>
          <a:prstGeom prst="rect">
            <a:avLst/>
          </a:prstGeom>
        </p:spPr>
      </p:pic>
    </p:spTree>
    <p:extLst>
      <p:ext uri="{BB962C8B-B14F-4D97-AF65-F5344CB8AC3E}">
        <p14:creationId xmlns:p14="http://schemas.microsoft.com/office/powerpoint/2010/main" val="2604968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Neuronas</a:t>
            </a:r>
            <a:r>
              <a:rPr lang="pl-PL" dirty="0" smtClean="0"/>
              <a:t>-</a:t>
            </a:r>
            <a:r>
              <a:rPr lang="lt-LT" dirty="0" smtClean="0"/>
              <a:t>laimėtojas</a:t>
            </a:r>
            <a:endParaRPr lang="en-US" dirty="0"/>
          </a:p>
        </p:txBody>
      </p:sp>
      <p:sp>
        <p:nvSpPr>
          <p:cNvPr id="3" name="Symbol zastępczy zawartości 2"/>
          <p:cNvSpPr>
            <a:spLocks noGrp="1"/>
          </p:cNvSpPr>
          <p:nvPr>
            <p:ph idx="1"/>
          </p:nvPr>
        </p:nvSpPr>
        <p:spPr>
          <a:xfrm>
            <a:off x="1534695" y="2015732"/>
            <a:ext cx="10160915" cy="3450613"/>
          </a:xfrm>
        </p:spPr>
        <p:txBody>
          <a:bodyPr>
            <a:normAutofit/>
          </a:bodyPr>
          <a:lstStyle/>
          <a:p>
            <a:r>
              <a:rPr lang="lt-LT" dirty="0" smtClean="0"/>
              <a:t>Išvesties sluoknsio neuronas-laimėtojas, pažymėtas indeksu </a:t>
            </a:r>
            <a:r>
              <a:rPr lang="lt-LT" i="1" dirty="0" smtClean="0"/>
              <a:t>m</a:t>
            </a:r>
            <a:r>
              <a:rPr lang="pl-PL" dirty="0" smtClean="0"/>
              <a:t>* -- </a:t>
            </a:r>
            <a:r>
              <a:rPr lang="lt-LT" dirty="0" smtClean="0"/>
              <a:t>yra neuronas</a:t>
            </a:r>
            <a:r>
              <a:rPr lang="pl-PL" dirty="0" smtClean="0"/>
              <a:t>,</a:t>
            </a:r>
            <a:r>
              <a:rPr lang="lt-LT" dirty="0" smtClean="0"/>
              <a:t> gaunantis stipriausią sužadinimo signalą y</a:t>
            </a:r>
            <a:r>
              <a:rPr lang="lt-LT" i="1" baseline="-25000" dirty="0" smtClean="0"/>
              <a:t>m</a:t>
            </a:r>
            <a:r>
              <a:rPr lang="lt-LT" dirty="0" smtClean="0"/>
              <a:t>. Neuronui</a:t>
            </a:r>
            <a:r>
              <a:rPr lang="pl-PL" dirty="0"/>
              <a:t>-</a:t>
            </a:r>
            <a:r>
              <a:rPr lang="lt-LT" dirty="0" smtClean="0"/>
              <a:t>laimėtojui galioja išraiška</a:t>
            </a:r>
          </a:p>
          <a:p>
            <a:endParaRPr lang="lt-LT" dirty="0"/>
          </a:p>
          <a:p>
            <a:endParaRPr lang="lt-LT" dirty="0" smtClean="0"/>
          </a:p>
          <a:p>
            <a:r>
              <a:rPr lang="lt-LT" dirty="0" smtClean="0"/>
              <a:t>O ką gauna laimėtojas?</a:t>
            </a:r>
          </a:p>
          <a:p>
            <a:pPr marL="0" indent="0">
              <a:buNone/>
            </a:pPr>
            <a:r>
              <a:rPr lang="pl-PL" dirty="0" smtClean="0"/>
              <a:t>	</a:t>
            </a:r>
            <a:r>
              <a:rPr lang="lt-LT" dirty="0" smtClean="0"/>
              <a:t>Savęs organizacijos procese jo svoriai </a:t>
            </a:r>
            <a:br>
              <a:rPr lang="lt-LT" dirty="0" smtClean="0"/>
            </a:br>
            <a:r>
              <a:rPr lang="pl-PL" dirty="0" smtClean="0"/>
              <a:t>	</a:t>
            </a:r>
            <a:r>
              <a:rPr lang="lt-LT" dirty="0" smtClean="0"/>
              <a:t>yra modifikuojami.</a:t>
            </a:r>
          </a:p>
          <a:p>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Obraz 4"/>
          <p:cNvPicPr>
            <a:picLocks noChangeAspect="1"/>
          </p:cNvPicPr>
          <p:nvPr/>
        </p:nvPicPr>
        <p:blipFill>
          <a:blip r:embed="rId2"/>
          <a:stretch>
            <a:fillRect/>
          </a:stretch>
        </p:blipFill>
        <p:spPr>
          <a:xfrm>
            <a:off x="1857375" y="2886075"/>
            <a:ext cx="3524250" cy="628650"/>
          </a:xfrm>
          <a:prstGeom prst="rect">
            <a:avLst/>
          </a:prstGeom>
        </p:spPr>
      </p:pic>
      <p:pic>
        <p:nvPicPr>
          <p:cNvPr id="6" name="Obraz 5"/>
          <p:cNvPicPr>
            <a:picLocks noChangeAspect="1"/>
          </p:cNvPicPr>
          <p:nvPr/>
        </p:nvPicPr>
        <p:blipFill>
          <a:blip r:embed="rId3"/>
          <a:stretch>
            <a:fillRect/>
          </a:stretch>
        </p:blipFill>
        <p:spPr>
          <a:xfrm>
            <a:off x="6891337" y="2819400"/>
            <a:ext cx="3400425" cy="3219450"/>
          </a:xfrm>
          <a:prstGeom prst="rect">
            <a:avLst/>
          </a:prstGeom>
        </p:spPr>
      </p:pic>
    </p:spTree>
    <p:extLst>
      <p:ext uri="{BB962C8B-B14F-4D97-AF65-F5344CB8AC3E}">
        <p14:creationId xmlns:p14="http://schemas.microsoft.com/office/powerpoint/2010/main" val="107021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Mokymosi algoritmas</a:t>
            </a:r>
            <a:endParaRPr lang="en-US" dirty="0"/>
          </a:p>
        </p:txBody>
      </p:sp>
      <p:sp>
        <p:nvSpPr>
          <p:cNvPr id="3" name="Symbol zastępczy zawartości 2"/>
          <p:cNvSpPr>
            <a:spLocks noGrp="1"/>
          </p:cNvSpPr>
          <p:nvPr>
            <p:ph idx="1"/>
          </p:nvPr>
        </p:nvSpPr>
        <p:spPr>
          <a:xfrm>
            <a:off x="1534696" y="2015732"/>
            <a:ext cx="9861966" cy="3594493"/>
          </a:xfrm>
        </p:spPr>
        <p:txBody>
          <a:bodyPr>
            <a:normAutofit/>
          </a:bodyPr>
          <a:lstStyle/>
          <a:p>
            <a:pPr marL="0" indent="0">
              <a:buNone/>
            </a:pPr>
            <a:r>
              <a:rPr lang="lt-LT" dirty="0" smtClean="0"/>
              <a:t>Darome prielaidą, kad mokymosi pavyzdžiai yra normalizuoti</a:t>
            </a:r>
          </a:p>
          <a:p>
            <a:pPr marL="457200" indent="-457200">
              <a:buFont typeface="+mj-lt"/>
              <a:buAutoNum type="arabicPeriod"/>
            </a:pPr>
            <a:r>
              <a:rPr lang="lt-LT" dirty="0" smtClean="0"/>
              <a:t>Atsitiktiniu būdu generuojami svorių vektoriai w</a:t>
            </a:r>
            <a:r>
              <a:rPr lang="lt-LT" i="1" baseline="-25000" dirty="0" smtClean="0"/>
              <a:t>m</a:t>
            </a:r>
            <a:r>
              <a:rPr lang="lt-LT" dirty="0" smtClean="0"/>
              <a:t>, </a:t>
            </a:r>
            <a:r>
              <a:rPr lang="lt-LT" i="1" dirty="0" smtClean="0"/>
              <a:t>m</a:t>
            </a:r>
            <a:r>
              <a:rPr lang="en-US" dirty="0" smtClean="0"/>
              <a:t>=1,2,…,</a:t>
            </a:r>
            <a:r>
              <a:rPr lang="en-US" i="1" dirty="0" smtClean="0"/>
              <a:t>M</a:t>
            </a:r>
          </a:p>
          <a:p>
            <a:pPr marL="457200" indent="-457200">
              <a:buFont typeface="+mj-lt"/>
              <a:buAutoNum type="arabicPeriod"/>
            </a:pPr>
            <a:r>
              <a:rPr lang="lt-LT" dirty="0" smtClean="0"/>
              <a:t>Atsitiktiniu būdu parenkame įvesties vektorių x ir apskaičiuojame jo aktyvaciją </a:t>
            </a:r>
            <a:r>
              <a:rPr lang="pl-PL" dirty="0" smtClean="0"/>
              <a:t/>
            </a:r>
            <a:br>
              <a:rPr lang="pl-PL" dirty="0" smtClean="0"/>
            </a:br>
            <a:r>
              <a:rPr lang="lt-LT" dirty="0" smtClean="0"/>
              <a:t>               </a:t>
            </a:r>
            <a:r>
              <a:rPr lang="pl-PL" dirty="0" smtClean="0"/>
              <a:t>      </a:t>
            </a:r>
            <a:r>
              <a:rPr lang="lt-LT" dirty="0" smtClean="0"/>
              <a:t>visiems </a:t>
            </a:r>
            <a:r>
              <a:rPr lang="lt-LT" i="1" dirty="0" smtClean="0"/>
              <a:t>m</a:t>
            </a:r>
            <a:r>
              <a:rPr lang="lt-LT" dirty="0" smtClean="0"/>
              <a:t>, </a:t>
            </a:r>
            <a:r>
              <a:rPr lang="lt-LT" i="1" dirty="0"/>
              <a:t>m</a:t>
            </a:r>
            <a:r>
              <a:rPr lang="en-US" dirty="0"/>
              <a:t>=1,2,…,</a:t>
            </a:r>
            <a:r>
              <a:rPr lang="en-US" i="1" dirty="0"/>
              <a:t>M</a:t>
            </a:r>
            <a:r>
              <a:rPr lang="lt-LT" dirty="0" smtClean="0"/>
              <a:t> neuronams. Ieškome laimėtojo </a:t>
            </a:r>
            <a:r>
              <a:rPr lang="lt-LT" i="1" dirty="0" smtClean="0"/>
              <a:t>m</a:t>
            </a:r>
            <a:r>
              <a:rPr lang="pl-PL" dirty="0" smtClean="0"/>
              <a:t>*</a:t>
            </a:r>
            <a:endParaRPr lang="en-US" i="1" baseline="-25000" dirty="0" smtClean="0"/>
          </a:p>
          <a:p>
            <a:pPr marL="457200" indent="-457200">
              <a:buFont typeface="+mj-lt"/>
              <a:buAutoNum type="arabicPeriod"/>
            </a:pPr>
            <a:r>
              <a:rPr lang="lt-LT" dirty="0" smtClean="0"/>
              <a:t>Laimėtojui keičiame svorių vektorių</a:t>
            </a:r>
            <a:br>
              <a:rPr lang="lt-LT" dirty="0" smtClean="0"/>
            </a:br>
            <a:r>
              <a:rPr lang="lt-LT" dirty="0" smtClean="0"/>
              <a:t>ir vėliau jį normalizuojame</a:t>
            </a:r>
          </a:p>
          <a:p>
            <a:pPr marL="457200" indent="-457200">
              <a:buFont typeface="+mj-lt"/>
              <a:buAutoNum type="arabicPeriod"/>
            </a:pPr>
            <a:r>
              <a:rPr lang="lt-LT" dirty="0" smtClean="0"/>
              <a:t>Algoritmas stabdomas po pakankamai didelio iteracijų skaičiaus</a:t>
            </a:r>
            <a:r>
              <a:rPr lang="pl-PL" dirty="0" smtClean="0"/>
              <a:t> (~10.000)</a:t>
            </a:r>
            <a:endParaRPr lang="lt-LT" dirty="0" smtClean="0"/>
          </a:p>
          <a:p>
            <a:pPr marL="457200" indent="-457200">
              <a:buFont typeface="+mj-lt"/>
              <a:buAutoNum type="arabicPeriod"/>
            </a:pPr>
            <a:endParaRPr lang="en-US" dirty="0"/>
          </a:p>
        </p:txBody>
      </p:sp>
      <p:sp>
        <p:nvSpPr>
          <p:cNvPr id="4" name="Symbol zastępczy numeru slajdu 3"/>
          <p:cNvSpPr>
            <a:spLocks noGrp="1"/>
          </p:cNvSpPr>
          <p:nvPr>
            <p:ph type="sldNum" sz="quarter" idx="12"/>
          </p:nvPr>
        </p:nvSpPr>
        <p:spPr/>
        <p:txBody>
          <a:bodyPr/>
          <a:lstStyle/>
          <a:p>
            <a:fld id="{6D22F896-40B5-4ADD-8801-0D06FADFA095}" type="slidenum">
              <a:rPr lang="en-US" smtClean="0"/>
              <a:t>8</a:t>
            </a:fld>
            <a:endParaRPr lang="en-US" dirty="0"/>
          </a:p>
        </p:txBody>
      </p:sp>
      <p:pic>
        <p:nvPicPr>
          <p:cNvPr id="5" name="Obraz 4"/>
          <p:cNvPicPr>
            <a:picLocks noChangeAspect="1"/>
          </p:cNvPicPr>
          <p:nvPr/>
        </p:nvPicPr>
        <p:blipFill>
          <a:blip r:embed="rId2"/>
          <a:stretch>
            <a:fillRect/>
          </a:stretch>
        </p:blipFill>
        <p:spPr>
          <a:xfrm>
            <a:off x="2077085" y="3451028"/>
            <a:ext cx="1238250" cy="361950"/>
          </a:xfrm>
          <a:prstGeom prst="rect">
            <a:avLst/>
          </a:prstGeom>
        </p:spPr>
      </p:pic>
      <p:pic>
        <p:nvPicPr>
          <p:cNvPr id="6" name="Obraz 5"/>
          <p:cNvPicPr>
            <a:picLocks noChangeAspect="1"/>
          </p:cNvPicPr>
          <p:nvPr/>
        </p:nvPicPr>
        <p:blipFill>
          <a:blip r:embed="rId3"/>
          <a:stretch>
            <a:fillRect/>
          </a:stretch>
        </p:blipFill>
        <p:spPr>
          <a:xfrm>
            <a:off x="6205537" y="3955097"/>
            <a:ext cx="5191125" cy="333375"/>
          </a:xfrm>
          <a:prstGeom prst="rect">
            <a:avLst/>
          </a:prstGeom>
        </p:spPr>
      </p:pic>
    </p:spTree>
    <p:extLst>
      <p:ext uri="{BB962C8B-B14F-4D97-AF65-F5344CB8AC3E}">
        <p14:creationId xmlns:p14="http://schemas.microsoft.com/office/powerpoint/2010/main" val="36726070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Svorių vektorių modifikacija</a:t>
            </a:r>
            <a:endParaRPr lang="en-US" dirty="0"/>
          </a:p>
        </p:txBody>
      </p:sp>
      <p:sp>
        <p:nvSpPr>
          <p:cNvPr id="3" name="Symbol zastępczy zawartości 2"/>
          <p:cNvSpPr>
            <a:spLocks noGrp="1"/>
          </p:cNvSpPr>
          <p:nvPr>
            <p:ph idx="1"/>
          </p:nvPr>
        </p:nvSpPr>
        <p:spPr/>
        <p:txBody>
          <a:bodyPr/>
          <a:lstStyle/>
          <a:p>
            <a:endParaRPr lang="en-US"/>
          </a:p>
        </p:txBody>
      </p:sp>
      <p:sp>
        <p:nvSpPr>
          <p:cNvPr id="4" name="Symbol zastępczy numeru slajdu 3"/>
          <p:cNvSpPr>
            <a:spLocks noGrp="1"/>
          </p:cNvSpPr>
          <p:nvPr>
            <p:ph type="sldNum" sz="quarter" idx="12"/>
          </p:nvPr>
        </p:nvSpPr>
        <p:spPr/>
        <p:txBody>
          <a:bodyPr/>
          <a:lstStyle/>
          <a:p>
            <a:fld id="{6D22F896-40B5-4ADD-8801-0D06FADFA095}" type="slidenum">
              <a:rPr lang="en-US" smtClean="0"/>
              <a:t>9</a:t>
            </a:fld>
            <a:endParaRPr lang="en-US" dirty="0"/>
          </a:p>
        </p:txBody>
      </p:sp>
      <p:pic>
        <p:nvPicPr>
          <p:cNvPr id="6" name="Obraz 5"/>
          <p:cNvPicPr>
            <a:picLocks noChangeAspect="1"/>
          </p:cNvPicPr>
          <p:nvPr/>
        </p:nvPicPr>
        <p:blipFill>
          <a:blip r:embed="rId2"/>
          <a:stretch>
            <a:fillRect/>
          </a:stretch>
        </p:blipFill>
        <p:spPr>
          <a:xfrm>
            <a:off x="1534696" y="2015732"/>
            <a:ext cx="7267575" cy="3657600"/>
          </a:xfrm>
          <a:prstGeom prst="rect">
            <a:avLst/>
          </a:prstGeom>
        </p:spPr>
      </p:pic>
    </p:spTree>
    <p:extLst>
      <p:ext uri="{BB962C8B-B14F-4D97-AF65-F5344CB8AC3E}">
        <p14:creationId xmlns:p14="http://schemas.microsoft.com/office/powerpoint/2010/main" val="3631560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41d1867b-2d7b-4324-bad1-b69d909cff21" Revision="1" Stencil="System.MyShapes" StencilVersion="1.0"/>
</Control>
</file>

<file path=customXml/itemProps1.xml><?xml version="1.0" encoding="utf-8"?>
<ds:datastoreItem xmlns:ds="http://schemas.openxmlformats.org/officeDocument/2006/customXml" ds:itemID="{3C40287E-5995-4686-B0A8-6CC60641078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TM10001114[[fn=Gallery]]</Template>
  <TotalTime>6195</TotalTime>
  <Words>1587</Words>
  <Application>Microsoft Office PowerPoint</Application>
  <PresentationFormat>Panoramiczny</PresentationFormat>
  <Paragraphs>292</Paragraphs>
  <Slides>68</Slides>
  <Notes>1</Notes>
  <HiddenSlides>1</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68</vt:i4>
      </vt:variant>
    </vt:vector>
  </HeadingPairs>
  <TitlesOfParts>
    <vt:vector size="73" baseType="lpstr">
      <vt:lpstr>Arial</vt:lpstr>
      <vt:lpstr>Calibri</vt:lpstr>
      <vt:lpstr>Cambria Math</vt:lpstr>
      <vt:lpstr>Palatino Linotype</vt:lpstr>
      <vt:lpstr>Gallery</vt:lpstr>
      <vt:lpstr>Mokymosi metodai be mokytojo</vt:lpstr>
      <vt:lpstr>Panaudojimas </vt:lpstr>
      <vt:lpstr>Idėja</vt:lpstr>
      <vt:lpstr>Charakteringos savybės</vt:lpstr>
      <vt:lpstr>Taisyklė - Winner Takes All</vt:lpstr>
      <vt:lpstr>Konkurencingas mokymasis</vt:lpstr>
      <vt:lpstr>Neuronas-laimėtojas</vt:lpstr>
      <vt:lpstr>Mokymosi algoritmas</vt:lpstr>
      <vt:lpstr>Svorių vektorių modifikacija</vt:lpstr>
      <vt:lpstr>Vektorių normalizacija</vt:lpstr>
      <vt:lpstr>Vektorių normalizacija</vt:lpstr>
      <vt:lpstr>Atstumo metrika</vt:lpstr>
      <vt:lpstr>Įtakų zonos</vt:lpstr>
      <vt:lpstr>Įtakų zonos</vt:lpstr>
      <vt:lpstr>Vektorių kvantavimas (ang. vector quantization)</vt:lpstr>
      <vt:lpstr>Vektorių kvantavimas</vt:lpstr>
      <vt:lpstr>Signalo kodavimas- dekodavimas</vt:lpstr>
      <vt:lpstr>Taikymai</vt:lpstr>
      <vt:lpstr>Taikymai – realizacijos aptarimas</vt:lpstr>
      <vt:lpstr>Vektorių kvantavimo iliustracija</vt:lpstr>
      <vt:lpstr>Kohoneno neuroniniai tinklai</vt:lpstr>
      <vt:lpstr>Save organizuojantys neuroniniai tinklai (Self organizing maps)</vt:lpstr>
      <vt:lpstr>Taikymai</vt:lpstr>
      <vt:lpstr>Save organizuojantys neuroniniai tinklai (Self organizing maps)</vt:lpstr>
      <vt:lpstr>SOM struktūros</vt:lpstr>
      <vt:lpstr>SOM kaiminystės sąvoka</vt:lpstr>
      <vt:lpstr>SOM kaiminystės funkcijos</vt:lpstr>
      <vt:lpstr>Kaiminystės funkcijos</vt:lpstr>
      <vt:lpstr>Kaiminystės funkcijos</vt:lpstr>
      <vt:lpstr>SOM kaimynystės funkcijų apibendrinimas  taisyklė – Winner Takes Most</vt:lpstr>
      <vt:lpstr>Kohoneno algoritmas</vt:lpstr>
      <vt:lpstr>Save organizuojantys neuroniniai tinklai (Self organizing maps)</vt:lpstr>
      <vt:lpstr>Save organizuojantys neuroniniai tinklai (Self organizing maps)</vt:lpstr>
      <vt:lpstr>Save organizuojantys neuroniniai tinklai (Self organizing maps)</vt:lpstr>
      <vt:lpstr>Save organizuojantys neuroniniai tinklai (Self organizing maps)</vt:lpstr>
      <vt:lpstr>Save organizuojantys neuroniniai tinklai (Self organizing maps)</vt:lpstr>
      <vt:lpstr>Save organizuojantys neuroniniai tinklai (Self organizing maps)</vt:lpstr>
      <vt:lpstr>Save organizuojantys neuroniniai tinklai (Self organizing maps)</vt:lpstr>
      <vt:lpstr>Save organizuojantys neuroniniai tinklai (Self organizing maps)</vt:lpstr>
      <vt:lpstr>Save organizuojantys neuroniniai tinklai (Self organizing maps)</vt:lpstr>
      <vt:lpstr>Save organizuojantys neuroniniai tinklai (Self organizing maps)</vt:lpstr>
      <vt:lpstr>Save organizuojantys neuroniniai tinklai (Self organizing maps)</vt:lpstr>
      <vt:lpstr>Analizuojamų duomenų panašumo grafinis vaizdavimas</vt:lpstr>
      <vt:lpstr>Analizuojamų duomenų panašumo grafinis vaizdavimas</vt:lpstr>
      <vt:lpstr>Taikymai – duomenų vizualizavimas mažinant dimensių skaičių</vt:lpstr>
      <vt:lpstr>Neparametriniai mokymosi metodai</vt:lpstr>
      <vt:lpstr>Klasterizavimo uždaviniai ir metodai</vt:lpstr>
      <vt:lpstr>K-vidurkių metodas  (K-means clusterization)</vt:lpstr>
      <vt:lpstr>K-vidurkių metodas  (K-means clusterization)</vt:lpstr>
      <vt:lpstr>K-vidurkių metodas  (K-means clusterization)</vt:lpstr>
      <vt:lpstr>K-vidurkių metodas  (K-means clusterization)</vt:lpstr>
      <vt:lpstr>K-vidurkių metodas  (K-means clusterization)</vt:lpstr>
      <vt:lpstr>K-vidurkių metodas  (K-means clusterization)</vt:lpstr>
      <vt:lpstr>K-vidurkių metodas  (K-means clusterization)</vt:lpstr>
      <vt:lpstr>K-vidurkių metodas  (K-means clusterization)</vt:lpstr>
      <vt:lpstr>K-vidurkių metodas  (K-means clusterization)</vt:lpstr>
      <vt:lpstr>K-vidurkių metodas  (K-means clusterization)</vt:lpstr>
      <vt:lpstr>K-vidurkių metodas  (K-means clusterization)</vt:lpstr>
      <vt:lpstr>K-vidurkių metodas  (K-means clusterization)</vt:lpstr>
      <vt:lpstr>K-vidurkių metodas  (K-means clusterization)</vt:lpstr>
      <vt:lpstr>k-NN </vt:lpstr>
      <vt:lpstr>k-NN,                          Parzen Windows </vt:lpstr>
      <vt:lpstr>k-NN,                          Parzen Windows </vt:lpstr>
      <vt:lpstr>k-NN,                          Parzen Windows         Kernels (branduoliai) </vt:lpstr>
      <vt:lpstr>Radialinė bazinė funkcija (ang. Radial basis function)</vt:lpstr>
      <vt:lpstr>Locally weighted linear regression </vt:lpstr>
      <vt:lpstr>Locally weighted linear regression </vt:lpstr>
      <vt:lpstr>Locally weighted linear regression: iliustracija</vt:lpstr>
    </vt:vector>
  </TitlesOfParts>
  <Company>KTU_IIVC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Intelektikos pagrindai</dc:title>
  <dc:creator>G. Budnik</dc:creator>
  <cp:lastModifiedBy>G. Budnik</cp:lastModifiedBy>
  <cp:revision>261</cp:revision>
  <dcterms:created xsi:type="dcterms:W3CDTF">2017-01-30T19:18:38Z</dcterms:created>
  <dcterms:modified xsi:type="dcterms:W3CDTF">2019-04-11T18:56:21Z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